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70" r:id="rId3"/>
    <p:sldId id="260" r:id="rId4"/>
    <p:sldId id="265" r:id="rId5"/>
    <p:sldId id="269" r:id="rId6"/>
    <p:sldId id="263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1"/>
    <p:restoredTop sz="83270"/>
  </p:normalViewPr>
  <p:slideViewPr>
    <p:cSldViewPr snapToGrid="0" snapToObjects="1">
      <p:cViewPr>
        <p:scale>
          <a:sx n="65" d="100"/>
          <a:sy n="65" d="100"/>
        </p:scale>
        <p:origin x="10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B095C-D973-4141-B899-FEA796792B65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AE99C-0A04-524C-A8B7-69B755A2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Developed by Robert Logan</a:t>
            </a:r>
          </a:p>
          <a:p>
            <a:r>
              <a:rPr lang="en-US" dirty="0" smtClean="0"/>
              <a:t>Kellogg Biological Station</a:t>
            </a:r>
          </a:p>
          <a:p>
            <a:r>
              <a:rPr lang="en-US" dirty="0" smtClean="0"/>
              <a:t>Hickory</a:t>
            </a:r>
            <a:r>
              <a:rPr lang="en-US" baseline="0" dirty="0" smtClean="0"/>
              <a:t> Corners, MI</a:t>
            </a:r>
          </a:p>
          <a:p>
            <a:r>
              <a:rPr lang="en-US" baseline="0" smtClean="0"/>
              <a:t>December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E99C-0A04-524C-A8B7-69B755A2B5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1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scied.ucar.edu</a:t>
            </a:r>
            <a:r>
              <a:rPr lang="en-US" dirty="0" smtClean="0"/>
              <a:t>/sites/default/files/images/</a:t>
            </a:r>
            <a:r>
              <a:rPr lang="en-US" dirty="0" err="1" smtClean="0"/>
              <a:t>large_image_for_image_content</a:t>
            </a:r>
            <a:r>
              <a:rPr lang="en-US" dirty="0" smtClean="0"/>
              <a:t>/carbon_cycle_diagram_ucar_620x600.jpg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E99C-0A04-524C-A8B7-69B755A2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8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www.messagetoeagle.com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-content/uploads/2015/09/</a:t>
            </a:r>
            <a:r>
              <a:rPr lang="en-US" dirty="0" err="1" smtClean="0"/>
              <a:t>mathemacticalcrystalball.jpg</a:t>
            </a:r>
            <a:endParaRPr lang="en-US" dirty="0" smtClean="0"/>
          </a:p>
          <a:p>
            <a:r>
              <a:rPr lang="it-IT" dirty="0" err="1" smtClean="0"/>
              <a:t>https</a:t>
            </a:r>
            <a:r>
              <a:rPr lang="it-IT" dirty="0" smtClean="0"/>
              <a:t>://s-media-cache-ak0.pinimg.com/736x/75/b4/22/75b422fe66794711dd6c980cb0b6ad92.jpg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E99C-0A04-524C-A8B7-69B755A2B5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4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Kirtman, B., S.B. Power, J.A.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Adedoyin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G.J. Boer, R.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Bojariu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Camilloni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F.J.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Doblas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-Reyes, A.M. Fiore, M. Kimoto, G.A.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Meehl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Prather, A.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Schär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 Sutton, G.J. van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Oldenborgh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Vecchi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H.J. Wang, 2013: Near-term Climate Change: Projections and Predictability. In: Climate Change 2013: The Physical Science Basis. Contribution of Working Group I to the Fifth Assessment Report of the Intergovernmental Panel on Climate Change [Stocker, T.F., D. Qin, G.-K.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Plattner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Tignor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S.K. Allen, J.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Boschung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Nauels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Y. Xia, V.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P.M.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Midgley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(eds.)]. Cambridge University Press, Cambridge, United Kingdom and New York, NY, USA.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E99C-0A04-524C-A8B7-69B755A2B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8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9F2C-A21F-E044-9928-2C22B01A95F5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E5B-80ED-7B46-AD33-E6052CBE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0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9F2C-A21F-E044-9928-2C22B01A95F5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E5B-80ED-7B46-AD33-E6052CBE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6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9F2C-A21F-E044-9928-2C22B01A95F5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E5B-80ED-7B46-AD33-E6052CBE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9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9F2C-A21F-E044-9928-2C22B01A95F5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E5B-80ED-7B46-AD33-E6052CBE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9F2C-A21F-E044-9928-2C22B01A95F5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E5B-80ED-7B46-AD33-E6052CBE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5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9F2C-A21F-E044-9928-2C22B01A95F5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E5B-80ED-7B46-AD33-E6052CBE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9F2C-A21F-E044-9928-2C22B01A95F5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E5B-80ED-7B46-AD33-E6052CBE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7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9F2C-A21F-E044-9928-2C22B01A95F5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E5B-80ED-7B46-AD33-E6052CBE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1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9F2C-A21F-E044-9928-2C22B01A95F5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E5B-80ED-7B46-AD33-E6052CBE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8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9F2C-A21F-E044-9928-2C22B01A95F5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E5B-80ED-7B46-AD33-E6052CBE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4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9F2C-A21F-E044-9928-2C22B01A95F5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E5B-80ED-7B46-AD33-E6052CBE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0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9F2C-A21F-E044-9928-2C22B01A95F5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6E5B-80ED-7B46-AD33-E6052CBE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0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66" name="Picture 18" descr="ttp://67.media.tumblr.com/64083a9f158c7c748567fd59196976b4/tumblr_inline_nh7g6hJTML1qbfh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8" y="1690688"/>
            <a:ext cx="3488630" cy="46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tps://www.zerowasteeurope.eu/wp-content/uploads/2014/04/featured-2-1024x8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6" y="1690687"/>
            <a:ext cx="5589948" cy="46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tp://www.carseywolf.ucsb.edu/files/USAtoday_climate_change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08" y="0"/>
            <a:ext cx="3814617" cy="46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tp://cdn.thinkprogress.org/wp-content/uploads/2016/03/29101329/TimeCover200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r="13375"/>
          <a:stretch/>
        </p:blipFill>
        <p:spPr bwMode="auto">
          <a:xfrm>
            <a:off x="6349026" y="332666"/>
            <a:ext cx="4498600" cy="363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tps://upload.wikimedia.org/wikipedia/en/2/28/Intergovernmental_Panel_on_Climate_Change_Logo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7957"/>
            <a:ext cx="6175465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tps://canadianclimateaction.files.wordpress.com/2009/09/image00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7"/>
          <a:stretch/>
        </p:blipFill>
        <p:spPr bwMode="auto">
          <a:xfrm>
            <a:off x="3917820" y="3133480"/>
            <a:ext cx="4862412" cy="265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tps://s-media-cache-ak0.pinimg.com/236x/61/2c/a3/612ca3e92af3ca1a9abe06437f65376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79" y="-907"/>
            <a:ext cx="2968432" cy="38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tp://media.gettyimages.com/videos/newspaper-headline-climate-change-video-id168688679?s=640x6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7956"/>
            <a:ext cx="4761929" cy="26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tp://uccrn.org/files/2015/12/ARC3.2-SCL-Cover-Pag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28" y="-16398"/>
            <a:ext cx="3273343" cy="422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ttp://i2.cdn.turner.com/cnnnext/dam/assets/151120141157-11-climate-change-nat-restricted-super-16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0782"/>
          <a:stretch/>
        </p:blipFill>
        <p:spPr bwMode="auto">
          <a:xfrm>
            <a:off x="3745071" y="0"/>
            <a:ext cx="4677359" cy="684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990600" y="2743094"/>
            <a:ext cx="10515600" cy="13255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i="1" dirty="0" smtClean="0">
                <a:solidFill>
                  <a:schemeClr val="bg1"/>
                </a:solidFill>
              </a:rPr>
              <a:t>How do we know?</a:t>
            </a:r>
            <a:endParaRPr lang="en-US" sz="9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tp://cdn.theatlantic.com/static/mt/assets/science/cool-space-pictur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66" y="0"/>
            <a:ext cx="9514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59695"/>
            <a:ext cx="9144000" cy="15413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Predict Earth’s Future: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Building your own climate model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M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5756468"/>
            <a:ext cx="2234142" cy="6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model?</a:t>
            </a:r>
            <a:endParaRPr lang="en-US" dirty="0"/>
          </a:p>
        </p:txBody>
      </p:sp>
      <p:pic>
        <p:nvPicPr>
          <p:cNvPr id="1028" name="Picture 4" descr="ttps://s-media-cache-ak0.pinimg.com/736x/33/41/86/33418678902e738f60eb748212ead1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9"/>
          <a:stretch/>
        </p:blipFill>
        <p:spPr bwMode="auto">
          <a:xfrm>
            <a:off x="434318" y="3298349"/>
            <a:ext cx="3566299" cy="21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tp://www.1worldglobes.com/images/Globes/biscay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45" y="3049271"/>
            <a:ext cx="2026321" cy="26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tp://image.shutterstock.com/z/stock-vector-calendar-for-seasons-129865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22" y="2933861"/>
            <a:ext cx="2671778" cy="28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591422"/>
            <a:ext cx="9664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A simplified representation of something in the real world that we used to better understand the real </a:t>
            </a:r>
            <a:r>
              <a:rPr lang="en-US" sz="3200" i="1" dirty="0" smtClean="0"/>
              <a:t>world.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8412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Scientific Models</a:t>
            </a:r>
            <a:endParaRPr lang="en-US" dirty="0"/>
          </a:p>
        </p:txBody>
      </p:sp>
      <p:pic>
        <p:nvPicPr>
          <p:cNvPr id="2050" name="Picture 2" descr="ttp://scied.ucar.edu/sites/default/files/images/large_image_for_image_content/carbon_cycle_diagram_ucar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96" y="1706217"/>
            <a:ext cx="5048438" cy="48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92234" y="1145360"/>
            <a:ext cx="3314069" cy="1637597"/>
            <a:chOff x="192234" y="1145360"/>
            <a:chExt cx="3314069" cy="1637597"/>
          </a:xfrm>
        </p:grpSpPr>
        <p:sp>
          <p:nvSpPr>
            <p:cNvPr id="6" name="TextBox 5"/>
            <p:cNvSpPr txBox="1"/>
            <p:nvPr/>
          </p:nvSpPr>
          <p:spPr>
            <a:xfrm>
              <a:off x="192234" y="1145360"/>
              <a:ext cx="311784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CO</a:t>
              </a:r>
              <a:r>
                <a:rPr lang="en-US" sz="2600" baseline="-25000" dirty="0" smtClean="0"/>
                <a:t>2</a:t>
              </a:r>
              <a:r>
                <a:rPr lang="en-US" sz="2600" dirty="0" smtClean="0"/>
                <a:t> &amp; photosynthesis</a:t>
              </a:r>
              <a:endParaRPr lang="en-US" sz="2600" dirty="0"/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>
              <a:off x="1751155" y="1637803"/>
              <a:ext cx="1755148" cy="114515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493155" y="1969119"/>
            <a:ext cx="4211761" cy="3025518"/>
            <a:chOff x="7493155" y="1969119"/>
            <a:chExt cx="4211761" cy="3025518"/>
          </a:xfrm>
        </p:grpSpPr>
        <p:sp>
          <p:nvSpPr>
            <p:cNvPr id="4" name="TextBox 3"/>
            <p:cNvSpPr txBox="1"/>
            <p:nvPr/>
          </p:nvSpPr>
          <p:spPr>
            <a:xfrm>
              <a:off x="8749610" y="4563750"/>
              <a:ext cx="23052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CO</a:t>
              </a:r>
              <a:r>
                <a:rPr lang="en-US" sz="2200" baseline="-25000" dirty="0" smtClean="0"/>
                <a:t>2</a:t>
              </a:r>
              <a:r>
                <a:rPr lang="en-US" sz="2200" dirty="0" smtClean="0"/>
                <a:t> Concentration</a:t>
              </a:r>
              <a:endParaRPr lang="en-US" sz="2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93001" y="1969119"/>
              <a:ext cx="3811915" cy="25752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6882699" y="3087535"/>
              <a:ext cx="16517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Plant growth</a:t>
              </a:r>
              <a:endParaRPr lang="en-US" sz="2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8229790" y="2340303"/>
              <a:ext cx="3344886" cy="17668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8470468" y="3302979"/>
              <a:ext cx="3104208" cy="944465"/>
            </a:xfrm>
            <a:custGeom>
              <a:avLst/>
              <a:gdLst>
                <a:gd name="connsiteX0" fmla="*/ 0 w 1769165"/>
                <a:gd name="connsiteY0" fmla="*/ 337931 h 337931"/>
                <a:gd name="connsiteX1" fmla="*/ 1769165 w 1769165"/>
                <a:gd name="connsiteY1" fmla="*/ 0 h 33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165" h="337931">
                  <a:moveTo>
                    <a:pt x="0" y="337931"/>
                  </a:moveTo>
                  <a:cubicBezTo>
                    <a:pt x="695739" y="273326"/>
                    <a:pt x="1391478" y="208722"/>
                    <a:pt x="1769165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17981" y="2206486"/>
              <a:ext cx="3052993" cy="1663295"/>
            </a:xfrm>
            <a:custGeom>
              <a:avLst/>
              <a:gdLst>
                <a:gd name="connsiteX0" fmla="*/ 0 w 2385391"/>
                <a:gd name="connsiteY0" fmla="*/ 1351722 h 1351722"/>
                <a:gd name="connsiteX1" fmla="*/ 616226 w 2385391"/>
                <a:gd name="connsiteY1" fmla="*/ 278296 h 1351722"/>
                <a:gd name="connsiteX2" fmla="*/ 2385391 w 2385391"/>
                <a:gd name="connsiteY2" fmla="*/ 0 h 135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5391" h="1351722">
                  <a:moveTo>
                    <a:pt x="0" y="1351722"/>
                  </a:moveTo>
                  <a:cubicBezTo>
                    <a:pt x="109330" y="927652"/>
                    <a:pt x="218661" y="503583"/>
                    <a:pt x="616226" y="278296"/>
                  </a:cubicBezTo>
                  <a:cubicBezTo>
                    <a:pt x="1013791" y="53009"/>
                    <a:pt x="2385391" y="0"/>
                    <a:pt x="2385391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302882" y="2628350"/>
              <a:ext cx="373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/>
                <a:t>?</a:t>
              </a:r>
              <a:endParaRPr lang="en-US" sz="2800" b="1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535334" y="3759581"/>
              <a:ext cx="373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/>
                <a:t>?</a:t>
              </a:r>
              <a:endParaRPr lang="en-US" sz="2800" b="1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77659" y="2052957"/>
              <a:ext cx="373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/>
                <a:t>?</a:t>
              </a:r>
              <a:endParaRPr lang="en-US" sz="2800" b="1"/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1465755" y="1706217"/>
            <a:ext cx="6027400" cy="4924281"/>
            <a:chOff x="1465755" y="1706217"/>
            <a:chExt cx="6027400" cy="4924281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948070" y="5650979"/>
              <a:ext cx="1362005" cy="97951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5668889" y="5708904"/>
              <a:ext cx="1228868" cy="89067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6989113" y="3216470"/>
              <a:ext cx="504042" cy="326655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5843979" y="1706217"/>
              <a:ext cx="252021" cy="75880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5647677" y="3371414"/>
              <a:ext cx="838128" cy="25381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3538323" y="3834468"/>
              <a:ext cx="833928" cy="35313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267096" y="4206616"/>
              <a:ext cx="1755148" cy="114515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1465755" y="2958804"/>
              <a:ext cx="1128016" cy="25766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365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Scientific Models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593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 smtClean="0"/>
              <a:t>Use equations to describe relationships from the real world and make predictions</a:t>
            </a:r>
          </a:p>
        </p:txBody>
      </p:sp>
      <p:pic>
        <p:nvPicPr>
          <p:cNvPr id="3074" name="Picture 2" descr="ttp://www.messagetoeagle.com/wp-content/uploads/2015/09/mathemacticalcrystalb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15" y="3407017"/>
            <a:ext cx="4227711" cy="24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tps://s-media-cache-ak0.pinimg.com/736x/75/b4/22/75b422fe66794711dd6c980cb0b6ad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" y="3554000"/>
            <a:ext cx="4785694" cy="21510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685183" y="4629530"/>
            <a:ext cx="1411356" cy="4593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goal: </a:t>
            </a:r>
            <a:r>
              <a:rPr lang="en-US" i="1" dirty="0" smtClean="0"/>
              <a:t>Develop a climate model to predict what the global temperature will be in 2050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8264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Decide which data to include.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your model and make a prediction.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how different policies will change your prediction.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20840" y="2067064"/>
            <a:ext cx="4937760" cy="2893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 smtClean="0"/>
              <a:t>Data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 smtClean="0"/>
              <a:t>Global </a:t>
            </a:r>
            <a:r>
              <a:rPr lang="en-US" sz="2600" dirty="0"/>
              <a:t>T</a:t>
            </a:r>
            <a:r>
              <a:rPr lang="en-US" sz="2600" dirty="0" smtClean="0"/>
              <a:t>emperature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 smtClean="0"/>
              <a:t>Catastrophic </a:t>
            </a:r>
            <a:r>
              <a:rPr lang="en-US" sz="2600" dirty="0"/>
              <a:t>Volcanic Eruptions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Sunspot </a:t>
            </a:r>
            <a:r>
              <a:rPr lang="en-US" sz="2600" dirty="0" smtClean="0"/>
              <a:t>Number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 smtClean="0"/>
              <a:t>Aerosol Optical Depth</a:t>
            </a:r>
            <a:endParaRPr lang="en-US" sz="2600" dirty="0"/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CO</a:t>
            </a:r>
            <a:r>
              <a:rPr lang="en-US" sz="2600" baseline="-25000" dirty="0"/>
              <a:t>2</a:t>
            </a:r>
            <a:r>
              <a:rPr lang="en-US" sz="2600" dirty="0"/>
              <a:t> Concentration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Cattle in USA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0840" y="5201603"/>
            <a:ext cx="47836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http://</a:t>
            </a:r>
            <a:r>
              <a:rPr lang="en-US" sz="2200" dirty="0" err="1"/>
              <a:t>tinyurl.com</a:t>
            </a:r>
            <a:r>
              <a:rPr lang="en-US" sz="2200" dirty="0"/>
              <a:t>/BuildClimateModel-1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065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Intergovernmental Panel on Climate Change</a:t>
            </a:r>
            <a:br>
              <a:rPr lang="en-US" sz="4000" dirty="0" smtClean="0"/>
            </a:br>
            <a:r>
              <a:rPr lang="en-US" sz="4000" dirty="0" smtClean="0"/>
              <a:t>Assessment Report #5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Representative Concentration Pathway 4.5 (moderate mitigation)</a:t>
            </a:r>
            <a:endParaRPr lang="en-US" sz="3100" dirty="0"/>
          </a:p>
        </p:txBody>
      </p:sp>
      <p:sp>
        <p:nvSpPr>
          <p:cNvPr id="6" name="TextBox 5"/>
          <p:cNvSpPr txBox="1"/>
          <p:nvPr/>
        </p:nvSpPr>
        <p:spPr>
          <a:xfrm>
            <a:off x="192282" y="4508658"/>
            <a:ext cx="11400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9.22 °C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0" y="2056924"/>
            <a:ext cx="8585200" cy="39624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386840" y="4754880"/>
            <a:ext cx="853440" cy="152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62438" y="3156005"/>
            <a:ext cx="13067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~10.6 °C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914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326</Words>
  <Application>Microsoft Macintosh PowerPoint</Application>
  <PresentationFormat>Widescreen</PresentationFormat>
  <Paragraphs>42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Predict Earth’s Future: Building your own climate model</vt:lpstr>
      <vt:lpstr>What is a model?</vt:lpstr>
      <vt:lpstr>Scientific Models</vt:lpstr>
      <vt:lpstr>Scientific Models</vt:lpstr>
      <vt:lpstr>Your goal: Develop a climate model to predict what the global temperature will be in 2050.</vt:lpstr>
      <vt:lpstr>Intergovernmental Panel on Climate Change Assessment Report #5 Representative Concentration Pathway 4.5 (moderate mitigation)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Logan</dc:creator>
  <cp:lastModifiedBy>James Logan</cp:lastModifiedBy>
  <cp:revision>32</cp:revision>
  <dcterms:created xsi:type="dcterms:W3CDTF">2016-11-13T15:07:29Z</dcterms:created>
  <dcterms:modified xsi:type="dcterms:W3CDTF">2016-12-22T18:41:49Z</dcterms:modified>
</cp:coreProperties>
</file>