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6" r:id="rId3"/>
    <p:sldId id="269" r:id="rId4"/>
    <p:sldId id="257" r:id="rId5"/>
    <p:sldId id="263" r:id="rId6"/>
    <p:sldId id="270" r:id="rId7"/>
    <p:sldId id="265" r:id="rId8"/>
    <p:sldId id="259" r:id="rId9"/>
    <p:sldId id="260" r:id="rId10"/>
    <p:sldId id="261" r:id="rId11"/>
    <p:sldId id="262" r:id="rId12"/>
    <p:sldId id="268" r:id="rId13"/>
    <p:sldId id="266" r:id="rId14"/>
    <p:sldId id="267" r:id="rId15"/>
    <p:sldId id="271" r:id="rId16"/>
    <p:sldId id="272" r:id="rId17"/>
    <p:sldId id="273" r:id="rId18"/>
    <p:sldId id="264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9" autoAdjust="0"/>
    <p:restoredTop sz="94660"/>
  </p:normalViewPr>
  <p:slideViewPr>
    <p:cSldViewPr>
      <p:cViewPr varScale="1">
        <p:scale>
          <a:sx n="74" d="100"/>
          <a:sy n="74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3E4DF-2EB5-4515-BFFE-F5EA6B2EEDF6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9ED07-FD5D-4ADE-B972-39E2CA797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Mutations in target site of enzymes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ED07-FD5D-4ADE-B972-39E2CA797D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69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ED07-FD5D-4ADE-B972-39E2CA797D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73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ED07-FD5D-4ADE-B972-39E2CA797D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1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of April 1st, 2016, a total of 98 companies and 11 industry associations in 21 countries have signed the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ED07-FD5D-4ADE-B972-39E2CA797D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76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were previously</a:t>
            </a:r>
            <a:r>
              <a:rPr lang="en-US" baseline="0" dirty="0" smtClean="0"/>
              <a:t> limited by our ability to isolate bacteria on media in the lab (predicted to support only 1% microbial growth).  By culturing in situ we increase our odds of developing new antibiotics (50% grow). </a:t>
            </a:r>
          </a:p>
          <a:p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Eleftheria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terrae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Kim Lewis at Northeastern</a:t>
            </a:r>
          </a:p>
          <a:p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ED07-FD5D-4ADE-B972-39E2CA797D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EDC-1982-463B-8B1F-951B3B228C4D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25D8-0CD3-4AEC-A620-3E49AE29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5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EDC-1982-463B-8B1F-951B3B228C4D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25D8-0CD3-4AEC-A620-3E49AE29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3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EDC-1982-463B-8B1F-951B3B228C4D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25D8-0CD3-4AEC-A620-3E49AE29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9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EDC-1982-463B-8B1F-951B3B228C4D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25D8-0CD3-4AEC-A620-3E49AE29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EDC-1982-463B-8B1F-951B3B228C4D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25D8-0CD3-4AEC-A620-3E49AE29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EDC-1982-463B-8B1F-951B3B228C4D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25D8-0CD3-4AEC-A620-3E49AE29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0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EDC-1982-463B-8B1F-951B3B228C4D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25D8-0CD3-4AEC-A620-3E49AE29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0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EDC-1982-463B-8B1F-951B3B228C4D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25D8-0CD3-4AEC-A620-3E49AE29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7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EDC-1982-463B-8B1F-951B3B228C4D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25D8-0CD3-4AEC-A620-3E49AE29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EDC-1982-463B-8B1F-951B3B228C4D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25D8-0CD3-4AEC-A620-3E49AE29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0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EDC-1982-463B-8B1F-951B3B228C4D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25D8-0CD3-4AEC-A620-3E49AE29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7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D7EDC-1982-463B-8B1F-951B3B228C4D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125D8-0CD3-4AEC-A620-3E49AE29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1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ybsSqcB7m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6" y="1143000"/>
            <a:ext cx="9144000" cy="1470025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Microbial Connections: the rise of antibiotic resistance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Heather Kittredge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GK12 Fall Workshop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11/16/2015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 descr="Image result for spart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81700"/>
            <a:ext cx="624223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6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 Overuse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30" y="1135556"/>
            <a:ext cx="3683540" cy="2438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733800"/>
            <a:ext cx="4398264" cy="2916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668268"/>
            <a:ext cx="20320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7896" y="1752600"/>
            <a:ext cx="36855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Overprescribing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Continuous use in livestock feed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13041" y="3298936"/>
            <a:ext cx="3048000" cy="369332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Humans = 30% antibiotic use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79464" y="6281404"/>
            <a:ext cx="1600200" cy="369332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Animals = 70%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6082" y="6466070"/>
            <a:ext cx="315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https://amr-review.org/file/327</a:t>
            </a:r>
            <a:endParaRPr lang="en-US" dirty="0"/>
          </a:p>
        </p:txBody>
      </p:sp>
      <p:pic>
        <p:nvPicPr>
          <p:cNvPr id="11" name="Picture 4" descr="Image result for lock and 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61" y="3572463"/>
            <a:ext cx="2287478" cy="17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01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17" descr="Image result for hu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00" y="1473777"/>
            <a:ext cx="4967223" cy="496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antibiotic resistance arise?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717077" y="3239914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43094" y="3523322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60085" y="3759190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91168" y="3837813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43094" y="4190091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51532" y="2864780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37516" y="4402800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79703" y="4713634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374968" y="2472581"/>
            <a:ext cx="2717442" cy="26829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268345" y="4333319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78843" y="3705861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598553" y="3066822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172660" y="2971744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629172" y="2602400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963626" y="3359677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AutoShape 6" descr="Image result for human ve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" name="AutoShape 8" descr="Image result for human vei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AutoShape 10" descr="Image result for human vei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AutoShape 12" descr="Image result for human vei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14" descr="Image result for human vein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56" name="Straight Connector 2055"/>
          <p:cNvCxnSpPr>
            <a:endCxn id="36" idx="0"/>
          </p:cNvCxnSpPr>
          <p:nvPr/>
        </p:nvCxnSpPr>
        <p:spPr>
          <a:xfrm flipV="1">
            <a:off x="3429000" y="2472581"/>
            <a:ext cx="3304689" cy="6722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429000" y="3317928"/>
            <a:ext cx="2789759" cy="17418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" name="TextBox 2069"/>
          <p:cNvSpPr txBox="1"/>
          <p:nvPr/>
        </p:nvSpPr>
        <p:spPr>
          <a:xfrm>
            <a:off x="5348137" y="5172830"/>
            <a:ext cx="3007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Dose One of Antibiotics</a:t>
            </a:r>
            <a:endParaRPr lang="en-US" sz="3200" dirty="0"/>
          </a:p>
        </p:txBody>
      </p:sp>
      <p:sp>
        <p:nvSpPr>
          <p:cNvPr id="73" name="Oval 72"/>
          <p:cNvSpPr/>
          <p:nvPr/>
        </p:nvSpPr>
        <p:spPr>
          <a:xfrm>
            <a:off x="5990453" y="4402800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435572" y="3272184"/>
            <a:ext cx="334454" cy="346184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5348137" y="5155506"/>
            <a:ext cx="3007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Dose Two of Antibiotics</a:t>
            </a:r>
            <a:endParaRPr lang="en-US" sz="3200" dirty="0"/>
          </a:p>
        </p:txBody>
      </p:sp>
      <p:sp>
        <p:nvSpPr>
          <p:cNvPr id="76" name="Oval 75"/>
          <p:cNvSpPr/>
          <p:nvPr/>
        </p:nvSpPr>
        <p:spPr>
          <a:xfrm>
            <a:off x="6387736" y="4160227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737516" y="4333319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087791" y="3759190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587972" y="3837813"/>
            <a:ext cx="334454" cy="346184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178843" y="3618368"/>
            <a:ext cx="334454" cy="346184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765780" y="3210964"/>
            <a:ext cx="334454" cy="346184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122635" y="2808708"/>
            <a:ext cx="334454" cy="346184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9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2" grpId="0" animBg="1"/>
      <p:bldP spid="2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070" grpId="0"/>
      <p:bldP spid="2070" grpId="1"/>
      <p:bldP spid="73" grpId="0" animBg="1"/>
      <p:bldP spid="73" grpId="1" animBg="1"/>
      <p:bldP spid="74" grpId="1" animBg="1"/>
      <p:bldP spid="75" grpId="0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80" grpId="0" animBg="1"/>
      <p:bldP spid="81" grpId="0" animBg="1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antibiotic resistance</a:t>
            </a:r>
            <a:endParaRPr lang="en-US" dirty="0"/>
          </a:p>
        </p:txBody>
      </p:sp>
      <p:pic>
        <p:nvPicPr>
          <p:cNvPr id="6" name="yybsSqcB7m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5561" y="1752600"/>
            <a:ext cx="7763932" cy="43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1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Resistance is an evolutionary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Mechanisms of Evolutionary Change: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Mutation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Natural Selection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Gene Flow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Genetic Drift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0" y="2514600"/>
            <a:ext cx="3962400" cy="1143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Image result for rifampic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9" y="5105400"/>
            <a:ext cx="264231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4803" y="5115128"/>
            <a:ext cx="1708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single base pair  mutation in the gene </a:t>
            </a:r>
            <a:r>
              <a:rPr lang="en-US" dirty="0" err="1" smtClean="0"/>
              <a:t>rpoB</a:t>
            </a:r>
            <a:r>
              <a:rPr lang="en-US" dirty="0" smtClean="0"/>
              <a:t> confers resistance to rifampicin. </a:t>
            </a:r>
            <a:endParaRPr lang="en-US" dirty="0"/>
          </a:p>
        </p:txBody>
      </p:sp>
      <p:pic>
        <p:nvPicPr>
          <p:cNvPr id="5124" name="Picture 4" descr="Image result for double heli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4259"/>
            <a:ext cx="192131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685" y="5105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Destroys RNA polymerase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7" y="0"/>
            <a:ext cx="882537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5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 resistance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5400"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An increase in resistant organisms  </a:t>
            </a:r>
          </a:p>
          <a:p>
            <a:pPr marL="0" indent="0" algn="ctr">
              <a:buNone/>
            </a:pPr>
            <a:r>
              <a:rPr lang="en-US" dirty="0" smtClean="0"/>
              <a:t>+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 limited number of new antimicrobial drugs </a:t>
            </a:r>
          </a:p>
          <a:p>
            <a:pPr marL="0" indent="0" algn="ctr">
              <a:buNone/>
            </a:pPr>
            <a:r>
              <a:rPr lang="en-US" dirty="0" smtClean="0"/>
              <a:t>= </a:t>
            </a:r>
          </a:p>
          <a:p>
            <a:pPr marL="0" indent="0" algn="ctr">
              <a:buNone/>
            </a:pPr>
            <a:r>
              <a:rPr lang="en-US" dirty="0" smtClean="0"/>
              <a:t>a problematic scenario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30051" y="5562600"/>
            <a:ext cx="9174051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“The </a:t>
            </a:r>
            <a:r>
              <a:rPr lang="en-US" i="1" dirty="0">
                <a:solidFill>
                  <a:schemeClr val="bg1"/>
                </a:solidFill>
              </a:rPr>
              <a:t>pharmaceutical industry has largely turned away from antibiotic research due to the low likelihood of getting a return on investment. Any new class of antibiotics would need to be used sparingly to conserve their effectiveness, meaning sales would be slow</a:t>
            </a:r>
            <a:r>
              <a:rPr lang="en-US" i="1" dirty="0" smtClean="0">
                <a:solidFill>
                  <a:schemeClr val="bg1"/>
                </a:solidFill>
              </a:rPr>
              <a:t>.” - WSJ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4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Post-antibiotic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Currently:</a:t>
            </a:r>
          </a:p>
          <a:p>
            <a:pPr>
              <a:buFontTx/>
              <a:buChar char="-"/>
            </a:pPr>
            <a:r>
              <a:rPr lang="en-US" sz="2400" dirty="0" smtClean="0"/>
              <a:t>80</a:t>
            </a:r>
            <a:r>
              <a:rPr lang="en-US" sz="2400" dirty="0"/>
              <a:t>% of </a:t>
            </a:r>
            <a:r>
              <a:rPr lang="en-US" sz="2400" dirty="0" err="1"/>
              <a:t>gonorrhoeal</a:t>
            </a:r>
            <a:r>
              <a:rPr lang="en-US" sz="2400" dirty="0"/>
              <a:t> infections are now resistant to </a:t>
            </a:r>
            <a:r>
              <a:rPr lang="en-US" sz="2400" dirty="0" smtClean="0"/>
              <a:t>antibiotics.</a:t>
            </a:r>
          </a:p>
          <a:p>
            <a:pPr>
              <a:buFontTx/>
              <a:buChar char="-"/>
            </a:pPr>
            <a:r>
              <a:rPr lang="en-US" sz="2400" dirty="0" smtClean="0"/>
              <a:t>440,000 </a:t>
            </a:r>
            <a:r>
              <a:rPr lang="en-US" sz="2400" dirty="0"/>
              <a:t>new cases of drug-resistant tuberculosis annually. </a:t>
            </a:r>
            <a:endParaRPr lang="en-US" sz="2400" dirty="0" smtClean="0"/>
          </a:p>
          <a:p>
            <a:pPr>
              <a:buFontTx/>
              <a:buChar char="-"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898671" y="6488668"/>
            <a:ext cx="424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Sally Davies (Britain’s Chief Medical Officer)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398591"/>
            <a:ext cx="9144000" cy="10772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“Antibiotic resistance should be added to the list of national emergencies”.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837" y="31242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In the future:</a:t>
            </a:r>
          </a:p>
          <a:p>
            <a:r>
              <a:rPr lang="en-US" sz="2400" dirty="0" smtClean="0"/>
              <a:t> - Strep throat to a scraped knee could kill you.</a:t>
            </a:r>
          </a:p>
          <a:p>
            <a:r>
              <a:rPr lang="en-US" sz="2400" dirty="0" smtClean="0"/>
              <a:t> - A simple hip replacement would result in 1 and 6 deaths.</a:t>
            </a:r>
          </a:p>
          <a:p>
            <a:r>
              <a:rPr lang="en-US" sz="2400" dirty="0" smtClean="0"/>
              <a:t> - The cost to treat drug-resistant cases is estimated to be at     least double.</a:t>
            </a:r>
          </a:p>
        </p:txBody>
      </p:sp>
    </p:spTree>
    <p:extLst>
      <p:ext uri="{BB962C8B-B14F-4D97-AF65-F5344CB8AC3E}">
        <p14:creationId xmlns:p14="http://schemas.microsoft.com/office/powerpoint/2010/main" val="211128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Davos Declaration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00" dirty="0" smtClean="0"/>
              <a:t> “International pharmaceutical, diagnostics and biotechnology companies, as well as key industry bodies, have come together to work in parallel in taking comprehensive action against drug-resistant infections “.</a:t>
            </a:r>
          </a:p>
          <a:p>
            <a:pPr marL="0" indent="0" algn="ctr">
              <a:buNone/>
            </a:pPr>
            <a:endParaRPr lang="en-US" sz="1900" dirty="0" smtClean="0"/>
          </a:p>
          <a:p>
            <a:pPr marL="0" indent="0" algn="ctr">
              <a:buNone/>
            </a:pPr>
            <a:r>
              <a:rPr lang="en-US" sz="2800" dirty="0" smtClean="0"/>
              <a:t>1. Reducing the development of drug resistance.  </a:t>
            </a:r>
          </a:p>
          <a:p>
            <a:pPr marL="0" indent="0" algn="ctr">
              <a:buNone/>
            </a:pPr>
            <a:r>
              <a:rPr lang="en-US" sz="2800" dirty="0" smtClean="0"/>
              <a:t>2. Increasing investment in R&amp;D that meets global public health needs. </a:t>
            </a:r>
          </a:p>
          <a:p>
            <a:pPr marL="0" indent="0" algn="ctr">
              <a:buNone/>
            </a:pPr>
            <a:r>
              <a:rPr lang="en-US" sz="2800" dirty="0" smtClean="0"/>
              <a:t>3. Improve access to high-quality antibiotics for all. </a:t>
            </a:r>
            <a:endParaRPr lang="en-US" sz="2800" dirty="0"/>
          </a:p>
        </p:txBody>
      </p:sp>
      <p:pic>
        <p:nvPicPr>
          <p:cNvPr id="9218" name="Picture 2" descr="Image result for Pfiz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3" y="5334000"/>
            <a:ext cx="20955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johnson &amp; john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675263"/>
            <a:ext cx="2764933" cy="76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451458"/>
            <a:ext cx="3505200" cy="118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8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Discovering Antibiotics in New Ways</a:t>
            </a:r>
            <a:endParaRPr lang="en-US" dirty="0"/>
          </a:p>
        </p:txBody>
      </p:sp>
      <p:pic>
        <p:nvPicPr>
          <p:cNvPr id="3074" name="Picture 2" descr="Image result for teixobact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19527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1790163"/>
            <a:ext cx="3352800" cy="830997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Teixobactin</a:t>
            </a:r>
            <a:r>
              <a:rPr lang="en-US" sz="2400" dirty="0" smtClean="0"/>
              <a:t>: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 new class of antibiotics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28244" y="5706383"/>
            <a:ext cx="6096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Binds to lipids that build the cell wall.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200400"/>
            <a:ext cx="9144000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 the </a:t>
            </a:r>
            <a:r>
              <a:rPr lang="en-US" sz="2400" i="1" dirty="0" smtClean="0">
                <a:solidFill>
                  <a:schemeClr val="bg1"/>
                </a:solidFill>
              </a:rPr>
              <a:t>Nature</a:t>
            </a:r>
            <a:r>
              <a:rPr lang="en-US" sz="2400" dirty="0" smtClean="0">
                <a:solidFill>
                  <a:schemeClr val="bg1"/>
                </a:solidFill>
              </a:rPr>
              <a:t> study, </a:t>
            </a:r>
            <a:r>
              <a:rPr lang="en-US" sz="2400" dirty="0" err="1" smtClean="0">
                <a:solidFill>
                  <a:schemeClr val="bg1"/>
                </a:solidFill>
              </a:rPr>
              <a:t>teixobactin</a:t>
            </a:r>
            <a:r>
              <a:rPr lang="en-US" sz="2400" dirty="0" smtClean="0">
                <a:solidFill>
                  <a:schemeClr val="bg1"/>
                </a:solidFill>
              </a:rPr>
              <a:t> was shown to kill </a:t>
            </a:r>
            <a:r>
              <a:rPr lang="en-US" sz="2400" i="1" dirty="0" smtClean="0">
                <a:solidFill>
                  <a:schemeClr val="bg1"/>
                </a:solidFill>
              </a:rPr>
              <a:t>Staphylococcus aureus</a:t>
            </a:r>
            <a:r>
              <a:rPr lang="en-US" sz="2400" dirty="0" smtClean="0">
                <a:solidFill>
                  <a:schemeClr val="bg1"/>
                </a:solidFill>
              </a:rPr>
              <a:t> and </a:t>
            </a:r>
            <a:r>
              <a:rPr lang="en-US" sz="2400" i="1" dirty="0" smtClean="0">
                <a:solidFill>
                  <a:schemeClr val="bg1"/>
                </a:solidFill>
              </a:rPr>
              <a:t>Mycobacterium tuberculosis</a:t>
            </a:r>
            <a:r>
              <a:rPr lang="en-US" sz="2400" dirty="0" smtClean="0">
                <a:solidFill>
                  <a:schemeClr val="bg1"/>
                </a:solidFill>
              </a:rPr>
              <a:t> without the bacteria developing a resistance to the antibiotic.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790163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iChip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86400" y="2082550"/>
            <a:ext cx="304800" cy="2923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64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Modeling Antibiotic Resistance with Candy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3228975" cy="2152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9175" y="375285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Bacteria targeted by antibiotic</a:t>
            </a:r>
            <a:endParaRPr lang="en-US" dirty="0"/>
          </a:p>
        </p:txBody>
      </p:sp>
      <p:pic>
        <p:nvPicPr>
          <p:cNvPr id="10242" name="Picture 2" descr="Image result for M&amp;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6" y="4155652"/>
            <a:ext cx="52006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5961781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Bacteria resistant to antibiotic</a:t>
            </a:r>
            <a:endParaRPr lang="en-US" dirty="0"/>
          </a:p>
        </p:txBody>
      </p:sp>
      <p:pic>
        <p:nvPicPr>
          <p:cNvPr id="10244" name="Picture 4" descr="Image result for colored toothp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96824"/>
            <a:ext cx="3619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77000" y="411145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Antibiotic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7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antibiotic resistance</a:t>
            </a:r>
          </a:p>
          <a:p>
            <a:r>
              <a:rPr lang="en-US" dirty="0" smtClean="0"/>
              <a:t>The antibiotic resistance crisis</a:t>
            </a:r>
          </a:p>
          <a:p>
            <a:r>
              <a:rPr lang="en-US" dirty="0" smtClean="0"/>
              <a:t>Next steps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mini marshmallo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&amp;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81400"/>
            <a:ext cx="3892718" cy="294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14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Warfare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Bacteria </a:t>
            </a:r>
            <a:r>
              <a:rPr lang="en-US" dirty="0" smtClean="0"/>
              <a:t>must compete with each other to survive.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Image result for bacterial warf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849" y="2713149"/>
            <a:ext cx="636289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27849" y="4038600"/>
            <a:ext cx="6362891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Antibiotics are these same toxins produced in mass quantities to kill bacteria that harm mammalian cells.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2483" y="2713149"/>
            <a:ext cx="6362891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One bacterial defense is to secrete toxins!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7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</a:t>
            </a:r>
            <a:r>
              <a:rPr lang="en-US" dirty="0"/>
              <a:t>A</a:t>
            </a:r>
            <a:r>
              <a:rPr lang="en-US" dirty="0" smtClean="0"/>
              <a:t>ntibiotic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1034"/>
            <a:ext cx="3276600" cy="3276600"/>
          </a:xfrm>
        </p:spPr>
      </p:pic>
      <p:sp>
        <p:nvSpPr>
          <p:cNvPr id="5" name="Rectangle 4"/>
          <p:cNvSpPr/>
          <p:nvPr/>
        </p:nvSpPr>
        <p:spPr>
          <a:xfrm>
            <a:off x="609600" y="5181600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The first antibiotic was discovered by Alexander Fleming in 1928 when he noticed that the fungus </a:t>
            </a:r>
            <a:r>
              <a:rPr lang="en-US" sz="2800" dirty="0" err="1" smtClean="0"/>
              <a:t>penicillium</a:t>
            </a:r>
            <a:r>
              <a:rPr lang="en-US" sz="2800" dirty="0" smtClean="0"/>
              <a:t> killed disease causing bacteria.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894285"/>
            <a:ext cx="4343400" cy="29589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3800" y="4495800"/>
            <a:ext cx="1219200" cy="36933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Penicillium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Antibiotics target bacteria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50" y="1828800"/>
            <a:ext cx="5499100" cy="3695700"/>
          </a:xfrm>
        </p:spPr>
      </p:pic>
      <p:sp>
        <p:nvSpPr>
          <p:cNvPr id="5" name="TextBox 4"/>
          <p:cNvSpPr txBox="1"/>
          <p:nvPr/>
        </p:nvSpPr>
        <p:spPr>
          <a:xfrm>
            <a:off x="2971800" y="5589952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Zone of Inhibition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8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 Resistance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Antibiotic resistance is the process by which bacteria become resistant to antibiotics.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581400"/>
            <a:ext cx="9144000" cy="19389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Humans can have allergic reactions to antibiotics, but we do not become resistant to antibiotics.</a:t>
            </a:r>
          </a:p>
        </p:txBody>
      </p:sp>
    </p:spTree>
    <p:extLst>
      <p:ext uri="{BB962C8B-B14F-4D97-AF65-F5344CB8AC3E}">
        <p14:creationId xmlns:p14="http://schemas.microsoft.com/office/powerpoint/2010/main" val="290642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9623"/>
            <a:ext cx="6477000" cy="649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419600" y="1066800"/>
            <a:ext cx="0" cy="411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56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5105400"/>
          </a:xfrm>
        </p:spPr>
        <p:txBody>
          <a:bodyPr numCol="1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Penicillins</a:t>
            </a:r>
            <a:r>
              <a:rPr lang="en-US" b="1" dirty="0" smtClean="0"/>
              <a:t> </a:t>
            </a:r>
            <a:endParaRPr lang="en-US" sz="2600" b="1" dirty="0" smtClean="0"/>
          </a:p>
          <a:p>
            <a:pPr marL="0" indent="0">
              <a:buNone/>
            </a:pPr>
            <a:r>
              <a:rPr lang="en-US" sz="2600" dirty="0" smtClean="0"/>
              <a:t>penicillin </a:t>
            </a:r>
          </a:p>
          <a:p>
            <a:pPr marL="0" indent="0">
              <a:buNone/>
            </a:pPr>
            <a:r>
              <a:rPr lang="en-US" sz="2600" dirty="0"/>
              <a:t>a</a:t>
            </a:r>
            <a:r>
              <a:rPr lang="en-US" sz="2600" dirty="0" smtClean="0"/>
              <a:t>moxicillin</a:t>
            </a:r>
          </a:p>
          <a:p>
            <a:pPr marL="0" indent="0">
              <a:buNone/>
            </a:pPr>
            <a:r>
              <a:rPr lang="en-US" b="1" dirty="0" err="1"/>
              <a:t>Cephalosporins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2600" dirty="0" smtClean="0"/>
              <a:t>cephalexin(Keflex)</a:t>
            </a:r>
          </a:p>
          <a:p>
            <a:pPr marL="0" indent="0">
              <a:buNone/>
            </a:pPr>
            <a:r>
              <a:rPr lang="en-US" sz="3600" b="1" dirty="0" smtClean="0"/>
              <a:t>Sulfonamides</a:t>
            </a:r>
            <a:r>
              <a:rPr lang="en-US" sz="3600" dirty="0" smtClean="0"/>
              <a:t> </a:t>
            </a:r>
            <a:r>
              <a:rPr lang="en-US" sz="2800" dirty="0" smtClean="0"/>
              <a:t>   </a:t>
            </a:r>
          </a:p>
          <a:p>
            <a:pPr marL="0" indent="0">
              <a:buNone/>
            </a:pPr>
            <a:r>
              <a:rPr lang="en-US" sz="2600" dirty="0" smtClean="0"/>
              <a:t>co-</a:t>
            </a:r>
            <a:r>
              <a:rPr lang="en-US" sz="2600" dirty="0" err="1" smtClean="0"/>
              <a:t>trimoxazole</a:t>
            </a:r>
            <a:r>
              <a:rPr lang="en-US" sz="2600" dirty="0" smtClean="0"/>
              <a:t> (Bactrim)  </a:t>
            </a:r>
            <a:r>
              <a:rPr lang="en-US" sz="2800" dirty="0" smtClean="0"/>
              <a:t>    </a:t>
            </a:r>
            <a:endParaRPr lang="en-US" sz="2600" dirty="0" smtClean="0"/>
          </a:p>
          <a:p>
            <a:pPr marL="0" indent="0">
              <a:buNone/>
            </a:pPr>
            <a:r>
              <a:rPr lang="en-US" b="1" dirty="0" smtClean="0"/>
              <a:t>Fluoroquinolones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2600" dirty="0" err="1" smtClean="0"/>
              <a:t>ciprofolxacin</a:t>
            </a:r>
            <a:r>
              <a:rPr lang="en-US" sz="2600" dirty="0" smtClean="0"/>
              <a:t> (Cipro) </a:t>
            </a:r>
          </a:p>
          <a:p>
            <a:pPr marL="0" indent="0">
              <a:buNone/>
            </a:pPr>
            <a:r>
              <a:rPr lang="en-US" sz="2600" dirty="0" smtClean="0"/>
              <a:t>levofloxacin (Levaquin)</a:t>
            </a:r>
          </a:p>
          <a:p>
            <a:pPr marL="0" indent="0">
              <a:buNone/>
            </a:pPr>
            <a:r>
              <a:rPr lang="en-US" sz="2600" dirty="0" err="1" smtClean="0"/>
              <a:t>ofloxacin</a:t>
            </a:r>
            <a:r>
              <a:rPr lang="en-US" sz="2600" dirty="0" smtClean="0"/>
              <a:t> (</a:t>
            </a:r>
            <a:r>
              <a:rPr lang="en-US" sz="2600" dirty="0" err="1" smtClean="0"/>
              <a:t>Floxin</a:t>
            </a:r>
            <a:r>
              <a:rPr lang="en-US" sz="2600" dirty="0" smtClean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400" y="1524000"/>
            <a:ext cx="396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Tetracyclines</a:t>
            </a:r>
            <a:r>
              <a:rPr lang="en-US" sz="3200" dirty="0" smtClean="0"/>
              <a:t> </a:t>
            </a:r>
          </a:p>
          <a:p>
            <a:r>
              <a:rPr lang="en-US" sz="2400" dirty="0" smtClean="0"/>
              <a:t>Tetracycline(</a:t>
            </a:r>
            <a:r>
              <a:rPr lang="en-US" sz="2400" dirty="0" err="1" smtClean="0"/>
              <a:t>Sumycin</a:t>
            </a:r>
            <a:r>
              <a:rPr lang="en-US" sz="2400" dirty="0" smtClean="0"/>
              <a:t>) </a:t>
            </a:r>
          </a:p>
          <a:p>
            <a:r>
              <a:rPr lang="en-US" sz="2400" dirty="0" smtClean="0"/>
              <a:t>doxycycline (</a:t>
            </a:r>
            <a:r>
              <a:rPr lang="en-US" sz="2400" dirty="0" err="1" smtClean="0"/>
              <a:t>Vibramycin</a:t>
            </a:r>
            <a:r>
              <a:rPr lang="en-US" sz="2400" dirty="0" smtClean="0"/>
              <a:t>)</a:t>
            </a:r>
          </a:p>
          <a:p>
            <a:r>
              <a:rPr lang="en-US" sz="3200" b="1" dirty="0" smtClean="0"/>
              <a:t>Aminoglycosides</a:t>
            </a:r>
            <a:r>
              <a:rPr lang="en-US" sz="3200" dirty="0" smtClean="0"/>
              <a:t>   </a:t>
            </a:r>
            <a:r>
              <a:rPr lang="en-US" dirty="0" smtClean="0"/>
              <a:t>  </a:t>
            </a:r>
          </a:p>
          <a:p>
            <a:r>
              <a:rPr lang="en-US" sz="2400" dirty="0" smtClean="0"/>
              <a:t>gentamicin (</a:t>
            </a:r>
            <a:r>
              <a:rPr lang="en-US" sz="2400" dirty="0" err="1" smtClean="0"/>
              <a:t>Garamycin</a:t>
            </a:r>
            <a:r>
              <a:rPr lang="en-US" sz="2400" dirty="0" smtClean="0"/>
              <a:t>)  </a:t>
            </a:r>
          </a:p>
          <a:p>
            <a:r>
              <a:rPr lang="en-US" sz="2400" dirty="0"/>
              <a:t>k</a:t>
            </a:r>
            <a:r>
              <a:rPr lang="en-US" sz="2400" dirty="0" smtClean="0"/>
              <a:t>anamycin   </a:t>
            </a:r>
          </a:p>
          <a:p>
            <a:r>
              <a:rPr lang="en-US" sz="2400" dirty="0" smtClean="0"/>
              <a:t>tobramycin(</a:t>
            </a:r>
            <a:r>
              <a:rPr lang="en-US" sz="2400" dirty="0" err="1" smtClean="0"/>
              <a:t>Tobrex</a:t>
            </a:r>
            <a:r>
              <a:rPr lang="en-US" sz="2400" dirty="0" smtClean="0"/>
              <a:t>)</a:t>
            </a:r>
          </a:p>
          <a:p>
            <a:r>
              <a:rPr lang="en-US" sz="3200" b="1" dirty="0" smtClean="0"/>
              <a:t>Macrolides</a:t>
            </a:r>
            <a:r>
              <a:rPr lang="en-US" sz="3200" dirty="0" smtClean="0"/>
              <a:t> </a:t>
            </a:r>
          </a:p>
          <a:p>
            <a:r>
              <a:rPr lang="en-US" sz="2400" dirty="0" smtClean="0"/>
              <a:t>erythromycin (E-</a:t>
            </a:r>
            <a:r>
              <a:rPr lang="en-US" sz="2400" dirty="0" err="1" smtClean="0"/>
              <a:t>Mycin</a:t>
            </a:r>
            <a:r>
              <a:rPr lang="en-US" sz="2400" dirty="0" smtClean="0"/>
              <a:t>)       </a:t>
            </a:r>
          </a:p>
          <a:p>
            <a:r>
              <a:rPr lang="en-US" sz="2400" dirty="0" smtClean="0"/>
              <a:t>azithromycin (Zithromax)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1952533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Prevents bacteria from making cell walls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523998"/>
            <a:ext cx="2743200" cy="236220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2072" y="3886200"/>
            <a:ext cx="3275528" cy="2667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53495" y="547747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Inhibits DNA  replication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1524000"/>
            <a:ext cx="3428999" cy="40767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76900" y="5754469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Inhibits protein synthesis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8079" y="3992425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Inhibits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Folate synthesis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4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3" grpId="0"/>
      <p:bldP spid="13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 Usage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177951"/>
            <a:ext cx="3606760" cy="21172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7702"/>
            <a:ext cx="3505200" cy="2322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75" y="4114800"/>
            <a:ext cx="3276600" cy="2180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75" y="1671263"/>
            <a:ext cx="3276600" cy="2338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6075" y="1677702"/>
            <a:ext cx="1447800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Transplants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677702"/>
            <a:ext cx="1447800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Dialysis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6074" y="4114800"/>
            <a:ext cx="2974926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Suppressed Immune Systems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4140764"/>
            <a:ext cx="2209800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Joint Replacements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72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4347</TotalTime>
  <Words>620</Words>
  <Application>Microsoft Office PowerPoint</Application>
  <PresentationFormat>On-screen Show (4:3)</PresentationFormat>
  <Paragraphs>117</Paragraphs>
  <Slides>19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Microbial Connections: the rise of antibiotic resistance</vt:lpstr>
      <vt:lpstr>Talk Outline</vt:lpstr>
      <vt:lpstr>Bacterial Warfare</vt:lpstr>
      <vt:lpstr>The First Antibiotic</vt:lpstr>
      <vt:lpstr>Antibiotics target bacteria</vt:lpstr>
      <vt:lpstr>Antibiotic Resistance Facts</vt:lpstr>
      <vt:lpstr>PowerPoint Presentation</vt:lpstr>
      <vt:lpstr>Antibiotic Classes</vt:lpstr>
      <vt:lpstr>Antibiotic Usage</vt:lpstr>
      <vt:lpstr>Antibiotic Overuse</vt:lpstr>
      <vt:lpstr>How does antibiotic resistance arise?</vt:lpstr>
      <vt:lpstr>Speed of antibiotic resistance</vt:lpstr>
      <vt:lpstr>Resistance is an evolutionary process</vt:lpstr>
      <vt:lpstr>PowerPoint Presentation</vt:lpstr>
      <vt:lpstr>Antibiotic resistance crisis</vt:lpstr>
      <vt:lpstr>Post-antibiotic era</vt:lpstr>
      <vt:lpstr>The Davos Declaration</vt:lpstr>
      <vt:lpstr>Discovering Antibiotics in New Ways</vt:lpstr>
      <vt:lpstr>Modeling Antibiotic Resistance with Candy</vt:lpstr>
    </vt:vector>
  </TitlesOfParts>
  <Company>Villanova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</dc:creator>
  <cp:lastModifiedBy>Heather</cp:lastModifiedBy>
  <cp:revision>51</cp:revision>
  <dcterms:created xsi:type="dcterms:W3CDTF">2016-11-13T22:51:44Z</dcterms:created>
  <dcterms:modified xsi:type="dcterms:W3CDTF">2017-01-18T15:33:49Z</dcterms:modified>
</cp:coreProperties>
</file>