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notesMasterIdLst>
    <p:notesMasterId r:id="rId30"/>
  </p:notesMasterIdLst>
  <p:sldIdLst>
    <p:sldId id="256" r:id="rId2"/>
    <p:sldId id="257" r:id="rId3"/>
    <p:sldId id="258" r:id="rId4"/>
    <p:sldId id="259" r:id="rId5"/>
    <p:sldId id="260" r:id="rId6"/>
    <p:sldId id="261" r:id="rId7"/>
    <p:sldId id="262" r:id="rId8"/>
    <p:sldId id="263" r:id="rId9"/>
    <p:sldId id="284" r:id="rId10"/>
    <p:sldId id="264" r:id="rId11"/>
    <p:sldId id="265" r:id="rId12"/>
    <p:sldId id="266" r:id="rId13"/>
    <p:sldId id="267" r:id="rId14"/>
    <p:sldId id="268" r:id="rId15"/>
    <p:sldId id="269" r:id="rId16"/>
    <p:sldId id="270" r:id="rId17"/>
    <p:sldId id="273" r:id="rId18"/>
    <p:sldId id="272" r:id="rId19"/>
    <p:sldId id="274" r:id="rId20"/>
    <p:sldId id="275" r:id="rId21"/>
    <p:sldId id="276" r:id="rId22"/>
    <p:sldId id="277" r:id="rId23"/>
    <p:sldId id="278" r:id="rId24"/>
    <p:sldId id="280" r:id="rId25"/>
    <p:sldId id="279" r:id="rId26"/>
    <p:sldId id="281" r:id="rId27"/>
    <p:sldId id="282" r:id="rId28"/>
    <p:sldId id="28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Duke" initials="LD"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AE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70" d="100"/>
          <a:sy n="70" d="100"/>
        </p:scale>
        <p:origin x="-930" y="-576"/>
      </p:cViewPr>
      <p:guideLst>
        <p:guide orient="horz" pos="2160"/>
        <p:guide pos="3840"/>
      </p:guideLst>
    </p:cSldViewPr>
  </p:slideViewPr>
  <p:notesTextViewPr>
    <p:cViewPr>
      <p:scale>
        <a:sx n="1" d="1"/>
        <a:sy n="1" d="1"/>
      </p:scale>
      <p:origin x="0" y="0"/>
    </p:cViewPr>
  </p:notesTextViewPr>
  <p:notesViewPr>
    <p:cSldViewPr snapToGrid="0">
      <p:cViewPr varScale="1">
        <p:scale>
          <a:sx n="68" d="100"/>
          <a:sy n="68" d="100"/>
        </p:scale>
        <p:origin x="3101"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E2320C-2A6B-4052-8B56-E48B064D4E19}" type="datetimeFigureOut">
              <a:rPr lang="en-US" smtClean="0"/>
              <a:t>4/24/2017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197070-1449-4E23-8E3F-23D3AF8D9B89}" type="slidenum">
              <a:rPr lang="en-US" smtClean="0"/>
              <a:t>‹#›</a:t>
            </a:fld>
            <a:endParaRPr lang="en-US"/>
          </a:p>
        </p:txBody>
      </p:sp>
    </p:spTree>
    <p:extLst>
      <p:ext uri="{BB962C8B-B14F-4D97-AF65-F5344CB8AC3E}">
        <p14:creationId xmlns:p14="http://schemas.microsoft.com/office/powerpoint/2010/main" val="1898644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Health_resort"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en.wikipedia.org/wiki/John_Harvey_Kellogg" TargetMode="External"/><Relationship Id="rId4" Type="http://schemas.openxmlformats.org/officeDocument/2006/relationships/hyperlink" Target="https://en.wikipedia.org/wiki/Seventh-day_Adventist_Church"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tooltip="Health resort"/>
              </a:rPr>
              <a:t>health resort</a:t>
            </a:r>
            <a:r>
              <a:rPr lang="en-US" dirty="0" smtClean="0"/>
              <a:t> based on the health principles advocated by the </a:t>
            </a:r>
            <a:r>
              <a:rPr lang="en-US" dirty="0" smtClean="0">
                <a:hlinkClick r:id="rId4" tooltip="Seventh-day Adventist Church"/>
              </a:rPr>
              <a:t>Seventh-day Adventist Church</a:t>
            </a:r>
            <a:r>
              <a:rPr lang="en-US" dirty="0" smtClean="0"/>
              <a:t>, most notably associated with </a:t>
            </a:r>
            <a:r>
              <a:rPr lang="en-US" dirty="0" smtClean="0">
                <a:hlinkClick r:id="rId5" tooltip="John Harvey Kellogg"/>
              </a:rPr>
              <a:t>John Harvey Kellogg</a:t>
            </a:r>
            <a:endParaRPr lang="en-US" dirty="0" smtClean="0"/>
          </a:p>
          <a:p>
            <a:endParaRPr lang="en-US" dirty="0" smtClean="0"/>
          </a:p>
          <a:p>
            <a:r>
              <a:rPr lang="en-US" dirty="0" smtClean="0"/>
              <a:t>National conservation movement was beginning in earnest during this time in history.  Few to no hunting restrictions in place and many wildlife and waterfowl habitats were destroyed by deforestation and </a:t>
            </a:r>
            <a:r>
              <a:rPr lang="en-US" dirty="0" err="1" smtClean="0"/>
              <a:t>dreaining</a:t>
            </a:r>
            <a:r>
              <a:rPr lang="en-US" dirty="0" smtClean="0"/>
              <a:t> of wetlands for agricultural and industrial use</a:t>
            </a:r>
          </a:p>
          <a:p>
            <a:endParaRPr lang="en-US" dirty="0" smtClean="0"/>
          </a:p>
          <a:p>
            <a:r>
              <a:rPr lang="en-US" dirty="0" smtClean="0"/>
              <a:t>Miner created pond on his property.  Started a tame flock of CAGO.  gets over 2,ooo Canada geese </a:t>
            </a:r>
            <a:endParaRPr lang="en-US" dirty="0"/>
          </a:p>
        </p:txBody>
      </p:sp>
      <p:sp>
        <p:nvSpPr>
          <p:cNvPr id="4" name="Slide Number Placeholder 3"/>
          <p:cNvSpPr>
            <a:spLocks noGrp="1"/>
          </p:cNvSpPr>
          <p:nvPr>
            <p:ph type="sldNum" sz="quarter" idx="10"/>
          </p:nvPr>
        </p:nvSpPr>
        <p:spPr/>
        <p:txBody>
          <a:bodyPr/>
          <a:lstStyle/>
          <a:p>
            <a:fld id="{20197070-1449-4E23-8E3F-23D3AF8D9B89}" type="slidenum">
              <a:rPr lang="en-US" smtClean="0"/>
              <a:t>3</a:t>
            </a:fld>
            <a:endParaRPr lang="en-US"/>
          </a:p>
        </p:txBody>
      </p:sp>
    </p:spTree>
    <p:extLst>
      <p:ext uri="{BB962C8B-B14F-4D97-AF65-F5344CB8AC3E}">
        <p14:creationId xmlns:p14="http://schemas.microsoft.com/office/powerpoint/2010/main" val="3326609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GULL LAKE SANCTUARY</a:t>
            </a:r>
          </a:p>
          <a:p>
            <a:r>
              <a:rPr lang="en-US" sz="1200" dirty="0" smtClean="0"/>
              <a:t>Act 368 of 1927</a:t>
            </a:r>
          </a:p>
          <a:p>
            <a:r>
              <a:rPr lang="en-US" sz="1200" dirty="0" smtClean="0"/>
              <a:t>AN ACT to create and protect a refuge district in a designated portion of the counties of Barry and</a:t>
            </a:r>
          </a:p>
          <a:p>
            <a:r>
              <a:rPr lang="en-US" sz="1200" dirty="0" smtClean="0"/>
              <a:t>Kalamazoo, in the state of Michigan, to be known as “Gull Lake Sanctuary”, in which it shall be unlawful to</a:t>
            </a:r>
          </a:p>
          <a:p>
            <a:r>
              <a:rPr lang="en-US" sz="1200" dirty="0" smtClean="0"/>
              <a:t>shoot, molest, catch, injure, destroy or kill any wild waterfowl, wild shore bird, wild game birds or any other</a:t>
            </a:r>
          </a:p>
          <a:p>
            <a:r>
              <a:rPr lang="en-US" sz="1200" dirty="0" smtClean="0"/>
              <a:t>birds, or any wild animals except rabbits; and to provide penalties for the violation thereof.</a:t>
            </a:r>
          </a:p>
          <a:p>
            <a:r>
              <a:rPr lang="en-US" sz="1050" dirty="0" smtClean="0"/>
              <a:t>History: 1927, Act 368, </a:t>
            </a:r>
            <a:r>
              <a:rPr lang="en-US" sz="1050" dirty="0" err="1" smtClean="0"/>
              <a:t>Imd</a:t>
            </a:r>
            <a:r>
              <a:rPr lang="en-US" sz="1050" dirty="0" smtClean="0"/>
              <a:t>. Eff. June 2, 1927;¾Am. 1931, Act 102, Eff. Sept. 18, 1931;¾Am. 1949, Act 120, Eff. Sept. 23, 1949</a:t>
            </a:r>
          </a:p>
          <a:p>
            <a:endParaRPr lang="en-US" sz="1050" dirty="0" smtClean="0"/>
          </a:p>
          <a:p>
            <a:endParaRPr lang="en-US" dirty="0"/>
          </a:p>
        </p:txBody>
      </p:sp>
      <p:sp>
        <p:nvSpPr>
          <p:cNvPr id="4" name="Slide Number Placeholder 3"/>
          <p:cNvSpPr>
            <a:spLocks noGrp="1"/>
          </p:cNvSpPr>
          <p:nvPr>
            <p:ph type="sldNum" sz="quarter" idx="10"/>
          </p:nvPr>
        </p:nvSpPr>
        <p:spPr/>
        <p:txBody>
          <a:bodyPr/>
          <a:lstStyle/>
          <a:p>
            <a:fld id="{20197070-1449-4E23-8E3F-23D3AF8D9B89}" type="slidenum">
              <a:rPr lang="en-US" smtClean="0"/>
              <a:t>4</a:t>
            </a:fld>
            <a:endParaRPr lang="en-US"/>
          </a:p>
        </p:txBody>
      </p:sp>
    </p:spTree>
    <p:extLst>
      <p:ext uri="{BB962C8B-B14F-4D97-AF65-F5344CB8AC3E}">
        <p14:creationId xmlns:p14="http://schemas.microsoft.com/office/powerpoint/2010/main" val="3923550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a:t>
            </a:r>
            <a:r>
              <a:rPr lang="en-US" dirty="0" err="1" smtClean="0"/>
              <a:t>Corsan’s</a:t>
            </a:r>
            <a:r>
              <a:rPr lang="en-US" dirty="0" smtClean="0"/>
              <a:t> point of view man had already destroyed any natural balance there might have been and no one could restore it.</a:t>
            </a:r>
            <a:endParaRPr lang="en-US" dirty="0"/>
          </a:p>
        </p:txBody>
      </p:sp>
      <p:sp>
        <p:nvSpPr>
          <p:cNvPr id="4" name="Slide Number Placeholder 3"/>
          <p:cNvSpPr>
            <a:spLocks noGrp="1"/>
          </p:cNvSpPr>
          <p:nvPr>
            <p:ph type="sldNum" sz="quarter" idx="10"/>
          </p:nvPr>
        </p:nvSpPr>
        <p:spPr/>
        <p:txBody>
          <a:bodyPr/>
          <a:lstStyle/>
          <a:p>
            <a:fld id="{20197070-1449-4E23-8E3F-23D3AF8D9B89}" type="slidenum">
              <a:rPr lang="en-US" smtClean="0"/>
              <a:t>5</a:t>
            </a:fld>
            <a:endParaRPr lang="en-US"/>
          </a:p>
        </p:txBody>
      </p:sp>
    </p:spTree>
    <p:extLst>
      <p:ext uri="{BB962C8B-B14F-4D97-AF65-F5344CB8AC3E}">
        <p14:creationId xmlns:p14="http://schemas.microsoft.com/office/powerpoint/2010/main" val="2282685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Summer school of biology from 1931 to world</a:t>
            </a:r>
            <a:r>
              <a:rPr lang="en-US" baseline="0" dirty="0" smtClean="0"/>
              <a:t> war II  Field education in biology to MSC students studying to become biologists and teachers</a:t>
            </a:r>
            <a:endParaRPr lang="en-US" dirty="0"/>
          </a:p>
        </p:txBody>
      </p:sp>
      <p:sp>
        <p:nvSpPr>
          <p:cNvPr id="4" name="Slide Number Placeholder 3"/>
          <p:cNvSpPr>
            <a:spLocks noGrp="1"/>
          </p:cNvSpPr>
          <p:nvPr>
            <p:ph type="sldNum" sz="quarter" idx="10"/>
          </p:nvPr>
        </p:nvSpPr>
        <p:spPr/>
        <p:txBody>
          <a:bodyPr/>
          <a:lstStyle/>
          <a:p>
            <a:fld id="{20197070-1449-4E23-8E3F-23D3AF8D9B89}" type="slidenum">
              <a:rPr lang="en-US" smtClean="0"/>
              <a:t>12</a:t>
            </a:fld>
            <a:endParaRPr lang="en-US"/>
          </a:p>
        </p:txBody>
      </p:sp>
    </p:spTree>
    <p:extLst>
      <p:ext uri="{BB962C8B-B14F-4D97-AF65-F5344CB8AC3E}">
        <p14:creationId xmlns:p14="http://schemas.microsoft.com/office/powerpoint/2010/main" val="1609486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Pirnie left Sanctuary for a full professorial position at MSC</a:t>
            </a:r>
            <a:endParaRPr lang="en-US" dirty="0"/>
          </a:p>
        </p:txBody>
      </p:sp>
      <p:sp>
        <p:nvSpPr>
          <p:cNvPr id="4" name="Slide Number Placeholder 3"/>
          <p:cNvSpPr>
            <a:spLocks noGrp="1"/>
          </p:cNvSpPr>
          <p:nvPr>
            <p:ph type="sldNum" sz="quarter" idx="10"/>
          </p:nvPr>
        </p:nvSpPr>
        <p:spPr/>
        <p:txBody>
          <a:bodyPr/>
          <a:lstStyle/>
          <a:p>
            <a:fld id="{20197070-1449-4E23-8E3F-23D3AF8D9B89}" type="slidenum">
              <a:rPr lang="en-US" smtClean="0"/>
              <a:t>13</a:t>
            </a:fld>
            <a:endParaRPr lang="en-US"/>
          </a:p>
        </p:txBody>
      </p:sp>
    </p:spTree>
    <p:extLst>
      <p:ext uri="{BB962C8B-B14F-4D97-AF65-F5344CB8AC3E}">
        <p14:creationId xmlns:p14="http://schemas.microsoft.com/office/powerpoint/2010/main" val="3601290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Staebler</a:t>
            </a:r>
            <a:r>
              <a:rPr lang="en-US" dirty="0" smtClean="0"/>
              <a:t> created a type of wing tag that is still in use today</a:t>
            </a:r>
          </a:p>
          <a:p>
            <a:endParaRPr lang="en-US" dirty="0" smtClean="0"/>
          </a:p>
          <a:p>
            <a:r>
              <a:rPr lang="en-US" dirty="0" err="1" smtClean="0"/>
              <a:t>Staebler</a:t>
            </a:r>
            <a:r>
              <a:rPr lang="en-US" dirty="0" smtClean="0"/>
              <a:t> left in 54 to work more on research</a:t>
            </a:r>
            <a:endParaRPr lang="en-US" dirty="0"/>
          </a:p>
        </p:txBody>
      </p:sp>
      <p:sp>
        <p:nvSpPr>
          <p:cNvPr id="4" name="Slide Number Placeholder 3"/>
          <p:cNvSpPr>
            <a:spLocks noGrp="1"/>
          </p:cNvSpPr>
          <p:nvPr>
            <p:ph type="sldNum" sz="quarter" idx="10"/>
          </p:nvPr>
        </p:nvSpPr>
        <p:spPr/>
        <p:txBody>
          <a:bodyPr/>
          <a:lstStyle/>
          <a:p>
            <a:fld id="{20197070-1449-4E23-8E3F-23D3AF8D9B89}" type="slidenum">
              <a:rPr lang="en-US" smtClean="0"/>
              <a:t>15</a:t>
            </a:fld>
            <a:endParaRPr lang="en-US"/>
          </a:p>
        </p:txBody>
      </p:sp>
    </p:spTree>
    <p:extLst>
      <p:ext uri="{BB962C8B-B14F-4D97-AF65-F5344CB8AC3E}">
        <p14:creationId xmlns:p14="http://schemas.microsoft.com/office/powerpoint/2010/main" val="2273453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Sanctuary researcher found that all migratory geese flying over MI come from a single nesting ground W. Of James Bay in Canada and travel south in the fall and stop at the Sanctuary on their way to southern IL, IN OH KE and </a:t>
            </a:r>
            <a:r>
              <a:rPr lang="en-US" dirty="0" err="1" smtClean="0"/>
              <a:t>Tenn</a:t>
            </a:r>
            <a:r>
              <a:rPr lang="en-US" dirty="0" smtClean="0"/>
              <a:t> Valley</a:t>
            </a:r>
          </a:p>
          <a:p>
            <a:endParaRPr lang="en-US" dirty="0"/>
          </a:p>
        </p:txBody>
      </p:sp>
      <p:sp>
        <p:nvSpPr>
          <p:cNvPr id="4" name="Slide Number Placeholder 3"/>
          <p:cNvSpPr>
            <a:spLocks noGrp="1"/>
          </p:cNvSpPr>
          <p:nvPr>
            <p:ph type="sldNum" sz="quarter" idx="10"/>
          </p:nvPr>
        </p:nvSpPr>
        <p:spPr/>
        <p:txBody>
          <a:bodyPr/>
          <a:lstStyle/>
          <a:p>
            <a:fld id="{20197070-1449-4E23-8E3F-23D3AF8D9B89}" type="slidenum">
              <a:rPr lang="en-US" smtClean="0"/>
              <a:t>17</a:t>
            </a:fld>
            <a:endParaRPr lang="en-US"/>
          </a:p>
        </p:txBody>
      </p:sp>
    </p:spTree>
    <p:extLst>
      <p:ext uri="{BB962C8B-B14F-4D97-AF65-F5344CB8AC3E}">
        <p14:creationId xmlns:p14="http://schemas.microsoft.com/office/powerpoint/2010/main" val="1234612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Collected eggs from Alaska, Minto Flats.</a:t>
            </a:r>
            <a:r>
              <a:rPr lang="en-US" baseline="0" dirty="0" smtClean="0"/>
              <a:t>  Would take two eggs from a nest of 4 and leave 2 behind.  Collaboration with MIDNR.  Brought back 92 eggs with live embryos </a:t>
            </a:r>
            <a:endParaRPr lang="en-US" dirty="0"/>
          </a:p>
        </p:txBody>
      </p:sp>
      <p:sp>
        <p:nvSpPr>
          <p:cNvPr id="4" name="Slide Number Placeholder 3"/>
          <p:cNvSpPr>
            <a:spLocks noGrp="1"/>
          </p:cNvSpPr>
          <p:nvPr>
            <p:ph type="sldNum" sz="quarter" idx="10"/>
          </p:nvPr>
        </p:nvSpPr>
        <p:spPr/>
        <p:txBody>
          <a:bodyPr/>
          <a:lstStyle/>
          <a:p>
            <a:fld id="{20197070-1449-4E23-8E3F-23D3AF8D9B89}" type="slidenum">
              <a:rPr lang="en-US" smtClean="0"/>
              <a:t>21</a:t>
            </a:fld>
            <a:endParaRPr lang="en-US"/>
          </a:p>
        </p:txBody>
      </p:sp>
    </p:spTree>
    <p:extLst>
      <p:ext uri="{BB962C8B-B14F-4D97-AF65-F5344CB8AC3E}">
        <p14:creationId xmlns:p14="http://schemas.microsoft.com/office/powerpoint/2010/main" val="843297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Eggs were hatched and matured for two years.  In 1992 the first</a:t>
            </a:r>
            <a:r>
              <a:rPr lang="en-US" baseline="0" dirty="0" smtClean="0"/>
              <a:t> trumpeter swans in </a:t>
            </a:r>
            <a:r>
              <a:rPr lang="en-US" baseline="0" dirty="0" err="1" smtClean="0"/>
              <a:t>mer</a:t>
            </a:r>
            <a:r>
              <a:rPr lang="en-US" baseline="0" dirty="0" smtClean="0"/>
              <a:t> than one hundred years were hatched in MI and in 1999 reached </a:t>
            </a:r>
            <a:r>
              <a:rPr lang="en-US" baseline="0" dirty="0" err="1" smtClean="0"/>
              <a:t>ints</a:t>
            </a:r>
            <a:r>
              <a:rPr lang="en-US" baseline="0" dirty="0" smtClean="0"/>
              <a:t> goal of having 200 free flying trumpeters in MI.  A year ahead of their goal.  Last census said that </a:t>
            </a:r>
            <a:r>
              <a:rPr lang="en-US" baseline="0" dirty="0" err="1" smtClean="0"/>
              <a:t>theyre</a:t>
            </a:r>
            <a:r>
              <a:rPr lang="en-US" baseline="0" dirty="0" smtClean="0"/>
              <a:t> were 700 pairs in MI.</a:t>
            </a:r>
            <a:endParaRPr lang="en-US" dirty="0"/>
          </a:p>
        </p:txBody>
      </p:sp>
      <p:sp>
        <p:nvSpPr>
          <p:cNvPr id="4" name="Slide Number Placeholder 3"/>
          <p:cNvSpPr>
            <a:spLocks noGrp="1"/>
          </p:cNvSpPr>
          <p:nvPr>
            <p:ph type="sldNum" sz="quarter" idx="10"/>
          </p:nvPr>
        </p:nvSpPr>
        <p:spPr/>
        <p:txBody>
          <a:bodyPr/>
          <a:lstStyle/>
          <a:p>
            <a:fld id="{20197070-1449-4E23-8E3F-23D3AF8D9B89}" type="slidenum">
              <a:rPr lang="en-US" smtClean="0"/>
              <a:t>22</a:t>
            </a:fld>
            <a:endParaRPr lang="en-US"/>
          </a:p>
        </p:txBody>
      </p:sp>
    </p:spTree>
    <p:extLst>
      <p:ext uri="{BB962C8B-B14F-4D97-AF65-F5344CB8AC3E}">
        <p14:creationId xmlns:p14="http://schemas.microsoft.com/office/powerpoint/2010/main" val="3899090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vert="horz" lIns="91440" tIns="45720" rIns="91440" bIns="45720" rtlCol="0"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smtClean="0"/>
              <a:t>4/24/2017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66212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smtClean="0"/>
              <a:t>4/24/2017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80468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smtClean="0"/>
              <a:t>4/24/2017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53022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smtClean="0"/>
              <a:t>4/24/2017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65032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smtClean="0"/>
              <a:t>4/24/2017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43098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smtClean="0"/>
              <a:t>4/24/2017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02894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smtClean="0"/>
              <a:t>4/24/2017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423955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t>4/24/2017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25351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smtClean="0"/>
              <a:t>4/24/2017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56411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smtClean="0"/>
              <a:t>4/24/2017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30814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smtClean="0"/>
              <a:t>4/24/2017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94466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t>4/24/2017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38814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smtClean="0"/>
              <a:t>4/24/2017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95956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smtClean="0"/>
              <a:t>4/24/2017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0485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smtClean="0"/>
              <a:t>4/24/2017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0025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smtClean="0"/>
              <a:t>4/24/2017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89950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smtClean="0"/>
              <a:t>4/24/2017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17063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smtClean="0"/>
              <a:t>4/24/2017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9395551"/>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tiff"/></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84729" y="3597336"/>
            <a:ext cx="9144000" cy="1641490"/>
          </a:xfrm>
        </p:spPr>
        <p:txBody>
          <a:bodyPr>
            <a:noAutofit/>
          </a:bodyPr>
          <a:lstStyle/>
          <a:p>
            <a:r>
              <a:rPr lang="en-US" sz="7200" dirty="0" smtClean="0"/>
              <a:t>90 Years of the </a:t>
            </a:r>
            <a:br>
              <a:rPr lang="en-US" sz="7200" dirty="0" smtClean="0"/>
            </a:br>
            <a:r>
              <a:rPr lang="en-US" sz="7200" dirty="0" smtClean="0"/>
              <a:t>W.K. Kellogg Bird Sanctuary</a:t>
            </a:r>
            <a:endParaRPr lang="en-US" sz="7200" dirty="0"/>
          </a:p>
        </p:txBody>
      </p:sp>
      <p:sp>
        <p:nvSpPr>
          <p:cNvPr id="3" name="Subtitle 2"/>
          <p:cNvSpPr>
            <a:spLocks noGrp="1"/>
          </p:cNvSpPr>
          <p:nvPr>
            <p:ph type="subTitle" idx="1"/>
          </p:nvPr>
        </p:nvSpPr>
        <p:spPr>
          <a:xfrm>
            <a:off x="2209799" y="5793519"/>
            <a:ext cx="9144000" cy="754025"/>
          </a:xfrm>
        </p:spPr>
        <p:txBody>
          <a:bodyPr>
            <a:normAutofit fontScale="77500" lnSpcReduction="20000"/>
          </a:bodyPr>
          <a:lstStyle/>
          <a:p>
            <a:r>
              <a:rPr lang="en-US" dirty="0" smtClean="0">
                <a:solidFill>
                  <a:srgbClr val="94AE4A"/>
                </a:solidFill>
              </a:rPr>
              <a:t>Lisa Duke </a:t>
            </a:r>
          </a:p>
          <a:p>
            <a:r>
              <a:rPr lang="en-US" dirty="0" smtClean="0">
                <a:solidFill>
                  <a:srgbClr val="94AE4A"/>
                </a:solidFill>
              </a:rPr>
              <a:t>Sanctuary Manager</a:t>
            </a:r>
            <a:endParaRPr lang="en-US" dirty="0">
              <a:solidFill>
                <a:srgbClr val="94AE4A"/>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2309" y="262387"/>
            <a:ext cx="4328895" cy="4635630"/>
          </a:xfrm>
          <a:prstGeom prst="rect">
            <a:avLst/>
          </a:prstGeom>
        </p:spPr>
      </p:pic>
    </p:spTree>
    <p:extLst>
      <p:ext uri="{BB962C8B-B14F-4D97-AF65-F5344CB8AC3E}">
        <p14:creationId xmlns:p14="http://schemas.microsoft.com/office/powerpoint/2010/main" val="8172411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45212" y="4986915"/>
            <a:ext cx="1824089" cy="1953339"/>
          </a:xfrm>
          <a:prstGeom prst="rect">
            <a:avLst/>
          </a:prstGeom>
        </p:spPr>
      </p:pic>
      <p:sp>
        <p:nvSpPr>
          <p:cNvPr id="2" name="Title 1"/>
          <p:cNvSpPr>
            <a:spLocks noGrp="1"/>
          </p:cNvSpPr>
          <p:nvPr>
            <p:ph type="title"/>
          </p:nvPr>
        </p:nvSpPr>
        <p:spPr/>
        <p:txBody>
          <a:bodyPr/>
          <a:lstStyle/>
          <a:p>
            <a:r>
              <a:rPr lang="en-US" dirty="0" smtClean="0">
                <a:solidFill>
                  <a:srgbClr val="94AE4A"/>
                </a:solidFill>
              </a:rPr>
              <a:t>Dr. Miles D. Pirnie 1931 to 1948</a:t>
            </a:r>
            <a:endParaRPr lang="en-US" dirty="0">
              <a:solidFill>
                <a:srgbClr val="94AE4A"/>
              </a:solidFill>
            </a:endParaRPr>
          </a:p>
        </p:txBody>
      </p:sp>
      <p:pic>
        <p:nvPicPr>
          <p:cNvPr id="7" name="Content Placeholder 6"/>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708817" y="1515524"/>
            <a:ext cx="3335742" cy="4351338"/>
          </a:xfrm>
          <a:prstGeom prst="rect">
            <a:avLst/>
          </a:prstGeom>
        </p:spPr>
      </p:pic>
      <p:sp>
        <p:nvSpPr>
          <p:cNvPr id="5" name="Content Placeholder 4"/>
          <p:cNvSpPr>
            <a:spLocks noGrp="1"/>
          </p:cNvSpPr>
          <p:nvPr>
            <p:ph sz="half" idx="2"/>
          </p:nvPr>
        </p:nvSpPr>
        <p:spPr>
          <a:xfrm>
            <a:off x="5739395" y="1595037"/>
            <a:ext cx="5033960" cy="4661439"/>
          </a:xfrm>
        </p:spPr>
        <p:txBody>
          <a:bodyPr>
            <a:normAutofit fontScale="92500" lnSpcReduction="10000"/>
          </a:bodyPr>
          <a:lstStyle/>
          <a:p>
            <a:r>
              <a:rPr lang="en-US" dirty="0" smtClean="0"/>
              <a:t>Cornell graduate and waterfowl specialist – great choice to increase research and education at the Sanctuary</a:t>
            </a:r>
          </a:p>
          <a:p>
            <a:r>
              <a:rPr lang="en-US" dirty="0" smtClean="0"/>
              <a:t>1931 started waterfowl leg banding program </a:t>
            </a:r>
          </a:p>
          <a:p>
            <a:r>
              <a:rPr lang="en-US" dirty="0"/>
              <a:t>Increased amount of research done at the Sanctuary with graduate students, who also created visitor programs. </a:t>
            </a:r>
          </a:p>
          <a:p>
            <a:r>
              <a:rPr lang="en-US" dirty="0" smtClean="0"/>
              <a:t>Avid photographer and decoy carver </a:t>
            </a:r>
            <a:endParaRPr lang="en-US" dirty="0"/>
          </a:p>
        </p:txBody>
      </p:sp>
    </p:spTree>
    <p:extLst>
      <p:ext uri="{BB962C8B-B14F-4D97-AF65-F5344CB8AC3E}">
        <p14:creationId xmlns:p14="http://schemas.microsoft.com/office/powerpoint/2010/main" val="36664106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45212" y="4986915"/>
            <a:ext cx="1824089" cy="1953339"/>
          </a:xfrm>
          <a:prstGeom prst="rect">
            <a:avLst/>
          </a:prstGeom>
        </p:spPr>
      </p:pic>
      <p:sp>
        <p:nvSpPr>
          <p:cNvPr id="2" name="Title 1"/>
          <p:cNvSpPr>
            <a:spLocks noGrp="1"/>
          </p:cNvSpPr>
          <p:nvPr>
            <p:ph type="title"/>
          </p:nvPr>
        </p:nvSpPr>
        <p:spPr/>
        <p:txBody>
          <a:bodyPr/>
          <a:lstStyle/>
          <a:p>
            <a:pPr algn="r"/>
            <a:r>
              <a:rPr lang="en-US" dirty="0" smtClean="0">
                <a:solidFill>
                  <a:srgbClr val="94AE4A"/>
                </a:solidFill>
              </a:rPr>
              <a:t>Canada Goose Conservation</a:t>
            </a:r>
            <a:endParaRPr lang="en-US" dirty="0">
              <a:solidFill>
                <a:srgbClr val="94AE4A"/>
              </a:solidFill>
            </a:endParaRPr>
          </a:p>
        </p:txBody>
      </p:sp>
      <p:pic>
        <p:nvPicPr>
          <p:cNvPr id="4" name="Content Placeholder 3"/>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667550" y="2035578"/>
            <a:ext cx="5024438" cy="3327133"/>
          </a:xfrm>
        </p:spPr>
      </p:pic>
      <p:sp>
        <p:nvSpPr>
          <p:cNvPr id="5" name="Content Placeholder 4"/>
          <p:cNvSpPr>
            <a:spLocks noGrp="1"/>
          </p:cNvSpPr>
          <p:nvPr>
            <p:ph sz="half" idx="2"/>
          </p:nvPr>
        </p:nvSpPr>
        <p:spPr>
          <a:xfrm>
            <a:off x="6319840" y="1515524"/>
            <a:ext cx="5033960" cy="4661439"/>
          </a:xfrm>
        </p:spPr>
        <p:txBody>
          <a:bodyPr>
            <a:normAutofit/>
          </a:bodyPr>
          <a:lstStyle/>
          <a:p>
            <a:r>
              <a:rPr lang="en-US" dirty="0" smtClean="0"/>
              <a:t>Canada Geese prior to 1930 only seen in Spring and Fall migration</a:t>
            </a:r>
          </a:p>
          <a:p>
            <a:r>
              <a:rPr lang="en-US" dirty="0" smtClean="0"/>
              <a:t>Decoy flock from Miner </a:t>
            </a:r>
          </a:p>
          <a:p>
            <a:r>
              <a:rPr lang="en-US" dirty="0" smtClean="0"/>
              <a:t>Offspring became free flyers</a:t>
            </a:r>
          </a:p>
          <a:p>
            <a:r>
              <a:rPr lang="en-US" dirty="0" smtClean="0"/>
              <a:t>Migrating wild Canada Geese were attracted to the 60 free flyers</a:t>
            </a:r>
          </a:p>
          <a:p>
            <a:r>
              <a:rPr lang="en-US" dirty="0" smtClean="0"/>
              <a:t>Kellogg flock extends its nesting range</a:t>
            </a:r>
          </a:p>
        </p:txBody>
      </p:sp>
    </p:spTree>
    <p:extLst>
      <p:ext uri="{BB962C8B-B14F-4D97-AF65-F5344CB8AC3E}">
        <p14:creationId xmlns:p14="http://schemas.microsoft.com/office/powerpoint/2010/main" val="18349552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45212" y="4986915"/>
            <a:ext cx="1824089" cy="1953339"/>
          </a:xfrm>
          <a:prstGeom prst="rect">
            <a:avLst/>
          </a:prstGeom>
        </p:spPr>
      </p:pic>
      <p:sp>
        <p:nvSpPr>
          <p:cNvPr id="2" name="Title 1"/>
          <p:cNvSpPr>
            <a:spLocks noGrp="1"/>
          </p:cNvSpPr>
          <p:nvPr>
            <p:ph type="title"/>
          </p:nvPr>
        </p:nvSpPr>
        <p:spPr>
          <a:xfrm>
            <a:off x="6095999" y="365126"/>
            <a:ext cx="5687833" cy="1150398"/>
          </a:xfrm>
        </p:spPr>
        <p:txBody>
          <a:bodyPr>
            <a:normAutofit fontScale="90000"/>
          </a:bodyPr>
          <a:lstStyle/>
          <a:p>
            <a:pPr algn="r"/>
            <a:r>
              <a:rPr lang="en-US" dirty="0" smtClean="0">
                <a:solidFill>
                  <a:srgbClr val="94AE4A"/>
                </a:solidFill>
              </a:rPr>
              <a:t>Education Programs</a:t>
            </a:r>
            <a:endParaRPr lang="en-US" dirty="0">
              <a:solidFill>
                <a:srgbClr val="94AE4A"/>
              </a:solidFill>
            </a:endParaRPr>
          </a:p>
        </p:txBody>
      </p:sp>
      <p:pic>
        <p:nvPicPr>
          <p:cNvPr id="11" name="Content Placeholder 10"/>
          <p:cNvPicPr>
            <a:picLocks noGrp="1" noChangeAspect="1"/>
          </p:cNvPicPr>
          <p:nvPr>
            <p:ph sz="half" idx="1"/>
          </p:nvPr>
        </p:nvPicPr>
        <p:blipFill>
          <a:blip r:embed="rId4" cstate="email">
            <a:extLst>
              <a:ext uri="{28A0092B-C50C-407E-A947-70E740481C1C}">
                <a14:useLocalDpi xmlns:a14="http://schemas.microsoft.com/office/drawing/2010/main"/>
              </a:ext>
            </a:extLst>
          </a:blip>
          <a:stretch>
            <a:fillRect/>
          </a:stretch>
        </p:blipFill>
        <p:spPr>
          <a:xfrm>
            <a:off x="848926" y="103279"/>
            <a:ext cx="5024438" cy="3009345"/>
          </a:xfrm>
        </p:spPr>
      </p:pic>
      <p:sp>
        <p:nvSpPr>
          <p:cNvPr id="5" name="Content Placeholder 4"/>
          <p:cNvSpPr>
            <a:spLocks noGrp="1"/>
          </p:cNvSpPr>
          <p:nvPr>
            <p:ph sz="half" idx="2"/>
          </p:nvPr>
        </p:nvSpPr>
        <p:spPr>
          <a:xfrm>
            <a:off x="6319840" y="1515524"/>
            <a:ext cx="5033960" cy="4661439"/>
          </a:xfrm>
        </p:spPr>
        <p:txBody>
          <a:bodyPr>
            <a:normAutofit/>
          </a:bodyPr>
          <a:lstStyle/>
          <a:p>
            <a:r>
              <a:rPr lang="en-US" dirty="0" smtClean="0"/>
              <a:t>Pirnie traveled and presented programs using his photographs </a:t>
            </a:r>
          </a:p>
          <a:p>
            <a:r>
              <a:rPr lang="en-US" dirty="0" smtClean="0"/>
              <a:t>Summer School of Biology</a:t>
            </a:r>
          </a:p>
          <a:p>
            <a:r>
              <a:rPr lang="en-US" dirty="0" smtClean="0"/>
              <a:t>Helped </a:t>
            </a:r>
            <a:r>
              <a:rPr lang="en-US" dirty="0"/>
              <a:t>the Sanctuary survive the Great Depression.  Cut back on programs, but still open to visitors.  Increased visiting hours to dusk. From 1933 to 41 over 100,000 visitors annually</a:t>
            </a:r>
          </a:p>
          <a:p>
            <a:endParaRPr lang="en-US" dirty="0" smtClean="0"/>
          </a:p>
          <a:p>
            <a:endParaRPr lang="en-US" dirty="0" smtClean="0"/>
          </a:p>
          <a:p>
            <a:endParaRPr lang="en-US" dirty="0" smtClean="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8926" y="3218626"/>
            <a:ext cx="5024438" cy="3521593"/>
          </a:xfrm>
          <a:prstGeom prst="rect">
            <a:avLst/>
          </a:prstGeom>
        </p:spPr>
      </p:pic>
    </p:spTree>
    <p:extLst>
      <p:ext uri="{BB962C8B-B14F-4D97-AF65-F5344CB8AC3E}">
        <p14:creationId xmlns:p14="http://schemas.microsoft.com/office/powerpoint/2010/main" val="22241152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45212" y="4986915"/>
            <a:ext cx="1824089" cy="1953339"/>
          </a:xfrm>
          <a:prstGeom prst="rect">
            <a:avLst/>
          </a:prstGeom>
        </p:spPr>
      </p:pic>
      <p:sp>
        <p:nvSpPr>
          <p:cNvPr id="2" name="Title 1"/>
          <p:cNvSpPr>
            <a:spLocks noGrp="1"/>
          </p:cNvSpPr>
          <p:nvPr>
            <p:ph type="title"/>
          </p:nvPr>
        </p:nvSpPr>
        <p:spPr/>
        <p:txBody>
          <a:bodyPr/>
          <a:lstStyle/>
          <a:p>
            <a:pPr algn="r"/>
            <a:r>
              <a:rPr lang="en-US" dirty="0" smtClean="0">
                <a:solidFill>
                  <a:srgbClr val="94AE4A"/>
                </a:solidFill>
              </a:rPr>
              <a:t>Hard Times</a:t>
            </a:r>
            <a:endParaRPr lang="en-US" dirty="0">
              <a:solidFill>
                <a:srgbClr val="94AE4A"/>
              </a:solidFill>
            </a:endParaRPr>
          </a:p>
        </p:txBody>
      </p:sp>
      <p:pic>
        <p:nvPicPr>
          <p:cNvPr id="8" name="Content Placeholder 7"/>
          <p:cNvPicPr>
            <a:picLocks noGrp="1" noChangeAspect="1"/>
          </p:cNvPicPr>
          <p:nvPr>
            <p:ph sz="half" idx="1"/>
          </p:nvPr>
        </p:nvPicPr>
        <p:blipFill>
          <a:blip r:embed="rId4">
            <a:extLst>
              <a:ext uri="{28A0092B-C50C-407E-A947-70E740481C1C}">
                <a14:useLocalDpi xmlns:a14="http://schemas.microsoft.com/office/drawing/2010/main"/>
              </a:ext>
            </a:extLst>
          </a:blip>
          <a:stretch>
            <a:fillRect/>
          </a:stretch>
        </p:blipFill>
        <p:spPr>
          <a:xfrm>
            <a:off x="171912" y="1801266"/>
            <a:ext cx="6362915" cy="2913857"/>
          </a:xfrm>
        </p:spPr>
      </p:pic>
      <p:sp>
        <p:nvSpPr>
          <p:cNvPr id="5" name="Content Placeholder 4"/>
          <p:cNvSpPr>
            <a:spLocks noGrp="1"/>
          </p:cNvSpPr>
          <p:nvPr>
            <p:ph sz="half" idx="2"/>
          </p:nvPr>
        </p:nvSpPr>
        <p:spPr>
          <a:xfrm>
            <a:off x="6534827" y="1436011"/>
            <a:ext cx="5033960" cy="4661439"/>
          </a:xfrm>
        </p:spPr>
        <p:txBody>
          <a:bodyPr>
            <a:normAutofit/>
          </a:bodyPr>
          <a:lstStyle/>
          <a:p>
            <a:r>
              <a:rPr lang="en-US" dirty="0" smtClean="0"/>
              <a:t>Great Depression – reduction in staff.  Used grad student labor to run Sanctuary</a:t>
            </a:r>
          </a:p>
          <a:p>
            <a:r>
              <a:rPr lang="en-US" dirty="0" smtClean="0"/>
              <a:t>WWII – Educational programs cut.  Facilities run down due to lack of resources.</a:t>
            </a:r>
          </a:p>
          <a:p>
            <a:r>
              <a:rPr lang="en-US" dirty="0" smtClean="0"/>
              <a:t>Used German prisoners of war for labor force to work on Sanctuary grounds and buildings </a:t>
            </a:r>
          </a:p>
          <a:p>
            <a:endParaRPr lang="en-US" dirty="0" smtClean="0"/>
          </a:p>
        </p:txBody>
      </p:sp>
    </p:spTree>
    <p:extLst>
      <p:ext uri="{BB962C8B-B14F-4D97-AF65-F5344CB8AC3E}">
        <p14:creationId xmlns:p14="http://schemas.microsoft.com/office/powerpoint/2010/main" val="1526651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45212" y="4986915"/>
            <a:ext cx="1824089" cy="1953339"/>
          </a:xfrm>
          <a:prstGeom prst="rect">
            <a:avLst/>
          </a:prstGeom>
        </p:spPr>
      </p:pic>
      <p:sp>
        <p:nvSpPr>
          <p:cNvPr id="2" name="Title 1"/>
          <p:cNvSpPr>
            <a:spLocks noGrp="1"/>
          </p:cNvSpPr>
          <p:nvPr>
            <p:ph type="title"/>
          </p:nvPr>
        </p:nvSpPr>
        <p:spPr>
          <a:xfrm>
            <a:off x="776513" y="110448"/>
            <a:ext cx="10515600" cy="1325563"/>
          </a:xfrm>
        </p:spPr>
        <p:txBody>
          <a:bodyPr/>
          <a:lstStyle/>
          <a:p>
            <a:r>
              <a:rPr lang="en-US" dirty="0" smtClean="0">
                <a:solidFill>
                  <a:srgbClr val="94AE4A"/>
                </a:solidFill>
              </a:rPr>
              <a:t>Dr. Arthur E. </a:t>
            </a:r>
            <a:r>
              <a:rPr lang="en-US" dirty="0" err="1" smtClean="0">
                <a:solidFill>
                  <a:srgbClr val="94AE4A"/>
                </a:solidFill>
              </a:rPr>
              <a:t>Staebler</a:t>
            </a:r>
            <a:r>
              <a:rPr lang="en-US" dirty="0" smtClean="0">
                <a:solidFill>
                  <a:srgbClr val="94AE4A"/>
                </a:solidFill>
              </a:rPr>
              <a:t> 1949-1954</a:t>
            </a:r>
            <a:endParaRPr lang="en-US" dirty="0">
              <a:solidFill>
                <a:srgbClr val="94AE4A"/>
              </a:solidFill>
            </a:endParaRPr>
          </a:p>
        </p:txBody>
      </p:sp>
      <p:pic>
        <p:nvPicPr>
          <p:cNvPr id="4" name="Content Placeholder 3"/>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802027" y="1612246"/>
            <a:ext cx="3161228" cy="4351338"/>
          </a:xfrm>
          <a:prstGeom prst="rect">
            <a:avLst/>
          </a:prstGeom>
        </p:spPr>
      </p:pic>
      <p:sp>
        <p:nvSpPr>
          <p:cNvPr id="5" name="Content Placeholder 4"/>
          <p:cNvSpPr>
            <a:spLocks noGrp="1"/>
          </p:cNvSpPr>
          <p:nvPr>
            <p:ph sz="half" idx="2"/>
          </p:nvPr>
        </p:nvSpPr>
        <p:spPr>
          <a:xfrm>
            <a:off x="6534827" y="1436011"/>
            <a:ext cx="5033960" cy="4661439"/>
          </a:xfrm>
        </p:spPr>
        <p:txBody>
          <a:bodyPr>
            <a:normAutofit/>
          </a:bodyPr>
          <a:lstStyle/>
          <a:p>
            <a:r>
              <a:rPr lang="en-US" dirty="0" smtClean="0"/>
              <a:t>At this time, the Sanctuary and Farm were grouped together as the Kellogg Station </a:t>
            </a:r>
          </a:p>
          <a:p>
            <a:r>
              <a:rPr lang="en-US" dirty="0" smtClean="0"/>
              <a:t>Restocked empty pens from war years</a:t>
            </a:r>
          </a:p>
          <a:p>
            <a:r>
              <a:rPr lang="en-US" dirty="0" smtClean="0"/>
              <a:t>Repaired facilities that had fallen into disarray</a:t>
            </a:r>
          </a:p>
          <a:p>
            <a:r>
              <a:rPr lang="en-US" dirty="0" smtClean="0"/>
              <a:t>135,000 annual visitors in 1954</a:t>
            </a:r>
          </a:p>
          <a:p>
            <a:endParaRPr lang="en-US" dirty="0" smtClean="0"/>
          </a:p>
        </p:txBody>
      </p:sp>
    </p:spTree>
    <p:extLst>
      <p:ext uri="{BB962C8B-B14F-4D97-AF65-F5344CB8AC3E}">
        <p14:creationId xmlns:p14="http://schemas.microsoft.com/office/powerpoint/2010/main" val="1457366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45212" y="5000563"/>
            <a:ext cx="1824089" cy="1953339"/>
          </a:xfrm>
          <a:prstGeom prst="rect">
            <a:avLst/>
          </a:prstGeom>
        </p:spPr>
      </p:pic>
      <p:sp>
        <p:nvSpPr>
          <p:cNvPr id="2" name="Title 1"/>
          <p:cNvSpPr>
            <a:spLocks noGrp="1"/>
          </p:cNvSpPr>
          <p:nvPr>
            <p:ph type="title"/>
          </p:nvPr>
        </p:nvSpPr>
        <p:spPr/>
        <p:txBody>
          <a:bodyPr/>
          <a:lstStyle/>
          <a:p>
            <a:r>
              <a:rPr lang="en-US" dirty="0" smtClean="0">
                <a:solidFill>
                  <a:srgbClr val="94AE4A"/>
                </a:solidFill>
              </a:rPr>
              <a:t>Dr. Arthur E. </a:t>
            </a:r>
            <a:r>
              <a:rPr lang="en-US" dirty="0" err="1" smtClean="0">
                <a:solidFill>
                  <a:srgbClr val="94AE4A"/>
                </a:solidFill>
              </a:rPr>
              <a:t>Staebler</a:t>
            </a:r>
            <a:r>
              <a:rPr lang="en-US" dirty="0" smtClean="0">
                <a:solidFill>
                  <a:srgbClr val="94AE4A"/>
                </a:solidFill>
              </a:rPr>
              <a:t> 1949-1954</a:t>
            </a:r>
            <a:endParaRPr lang="en-US" dirty="0">
              <a:solidFill>
                <a:srgbClr val="94AE4A"/>
              </a:solidFill>
            </a:endParaRPr>
          </a:p>
        </p:txBody>
      </p:sp>
      <p:pic>
        <p:nvPicPr>
          <p:cNvPr id="9" name="Content Placeholder 8"/>
          <p:cNvPicPr>
            <a:picLocks noGrp="1" noChangeAspect="1"/>
          </p:cNvPicPr>
          <p:nvPr>
            <p:ph sz="half" idx="1"/>
          </p:nvPr>
        </p:nvPicPr>
        <p:blipFill>
          <a:blip r:embed="rId4" cstate="email">
            <a:extLst>
              <a:ext uri="{28A0092B-C50C-407E-A947-70E740481C1C}">
                <a14:useLocalDpi xmlns:a14="http://schemas.microsoft.com/office/drawing/2010/main"/>
              </a:ext>
            </a:extLst>
          </a:blip>
          <a:stretch>
            <a:fillRect/>
          </a:stretch>
        </p:blipFill>
        <p:spPr>
          <a:xfrm>
            <a:off x="390526" y="1902488"/>
            <a:ext cx="6020938" cy="3755780"/>
          </a:xfrm>
          <a:prstGeom prst="rect">
            <a:avLst/>
          </a:prstGeom>
        </p:spPr>
      </p:pic>
      <p:sp>
        <p:nvSpPr>
          <p:cNvPr id="5" name="Content Placeholder 4"/>
          <p:cNvSpPr>
            <a:spLocks noGrp="1"/>
          </p:cNvSpPr>
          <p:nvPr>
            <p:ph sz="half" idx="2"/>
          </p:nvPr>
        </p:nvSpPr>
        <p:spPr>
          <a:xfrm>
            <a:off x="6534827" y="1436011"/>
            <a:ext cx="5033960" cy="4661439"/>
          </a:xfrm>
        </p:spPr>
        <p:txBody>
          <a:bodyPr>
            <a:normAutofit/>
          </a:bodyPr>
          <a:lstStyle/>
          <a:p>
            <a:r>
              <a:rPr lang="en-US" dirty="0" smtClean="0"/>
              <a:t>Duck and Goose banding technique research expanded</a:t>
            </a:r>
          </a:p>
          <a:p>
            <a:r>
              <a:rPr lang="en-US" dirty="0" smtClean="0"/>
              <a:t>W.K. Kellogg passed in 1951, and Manor House and grounds donated to MSC</a:t>
            </a:r>
          </a:p>
          <a:p>
            <a:r>
              <a:rPr lang="en-US" dirty="0"/>
              <a:t>Research on the fish communities in Wintergreen Lake and other wildlife at the Sanctuary </a:t>
            </a:r>
            <a:r>
              <a:rPr lang="en-US" dirty="0" smtClean="0"/>
              <a:t>by graduate students</a:t>
            </a:r>
            <a:endParaRPr lang="en-US" dirty="0"/>
          </a:p>
          <a:p>
            <a:endParaRPr lang="en-US" dirty="0" smtClean="0"/>
          </a:p>
          <a:p>
            <a:endParaRPr lang="en-US" dirty="0" smtClean="0"/>
          </a:p>
        </p:txBody>
      </p:sp>
    </p:spTree>
    <p:extLst>
      <p:ext uri="{BB962C8B-B14F-4D97-AF65-F5344CB8AC3E}">
        <p14:creationId xmlns:p14="http://schemas.microsoft.com/office/powerpoint/2010/main" val="5082483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45212" y="4986915"/>
            <a:ext cx="1824089" cy="1953339"/>
          </a:xfrm>
          <a:prstGeom prst="rect">
            <a:avLst/>
          </a:prstGeom>
        </p:spPr>
      </p:pic>
      <p:sp>
        <p:nvSpPr>
          <p:cNvPr id="2" name="Title 1"/>
          <p:cNvSpPr>
            <a:spLocks noGrp="1"/>
          </p:cNvSpPr>
          <p:nvPr>
            <p:ph type="title"/>
          </p:nvPr>
        </p:nvSpPr>
        <p:spPr/>
        <p:txBody>
          <a:bodyPr/>
          <a:lstStyle/>
          <a:p>
            <a:r>
              <a:rPr lang="en-US" dirty="0" smtClean="0">
                <a:solidFill>
                  <a:srgbClr val="94AE4A"/>
                </a:solidFill>
              </a:rPr>
              <a:t>Roswell Van </a:t>
            </a:r>
            <a:r>
              <a:rPr lang="en-US" dirty="0" err="1" smtClean="0">
                <a:solidFill>
                  <a:srgbClr val="94AE4A"/>
                </a:solidFill>
              </a:rPr>
              <a:t>Deusen</a:t>
            </a:r>
            <a:r>
              <a:rPr lang="en-US" dirty="0" smtClean="0">
                <a:solidFill>
                  <a:srgbClr val="94AE4A"/>
                </a:solidFill>
              </a:rPr>
              <a:t> 1955-1985</a:t>
            </a:r>
            <a:endParaRPr lang="en-US" dirty="0">
              <a:solidFill>
                <a:srgbClr val="94AE4A"/>
              </a:solidFill>
            </a:endParaRPr>
          </a:p>
        </p:txBody>
      </p:sp>
      <p:pic>
        <p:nvPicPr>
          <p:cNvPr id="4" name="Content Placeholder 3"/>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009875" y="1588885"/>
            <a:ext cx="5024438" cy="4172811"/>
          </a:xfrm>
        </p:spPr>
      </p:pic>
      <p:sp>
        <p:nvSpPr>
          <p:cNvPr id="5" name="Content Placeholder 4"/>
          <p:cNvSpPr>
            <a:spLocks noGrp="1"/>
          </p:cNvSpPr>
          <p:nvPr>
            <p:ph sz="half" idx="2"/>
          </p:nvPr>
        </p:nvSpPr>
        <p:spPr>
          <a:xfrm>
            <a:off x="6534827" y="1436011"/>
            <a:ext cx="5033960" cy="4661439"/>
          </a:xfrm>
        </p:spPr>
        <p:txBody>
          <a:bodyPr>
            <a:normAutofit/>
          </a:bodyPr>
          <a:lstStyle/>
          <a:p>
            <a:r>
              <a:rPr lang="en-US" dirty="0" smtClean="0"/>
              <a:t>MSC graduate</a:t>
            </a:r>
          </a:p>
          <a:p>
            <a:r>
              <a:rPr lang="en-US" dirty="0" smtClean="0"/>
              <a:t>Hired as Biologist in Charge</a:t>
            </a:r>
          </a:p>
          <a:p>
            <a:r>
              <a:rPr lang="en-US" dirty="0" smtClean="0"/>
              <a:t>Administered facility, worked on public outreach and expanding grad student research opportunities</a:t>
            </a:r>
          </a:p>
          <a:p>
            <a:r>
              <a:rPr lang="en-US" dirty="0" smtClean="0"/>
              <a:t>Worked with local clubs, 4-H and schools</a:t>
            </a:r>
          </a:p>
        </p:txBody>
      </p:sp>
    </p:spTree>
    <p:extLst>
      <p:ext uri="{BB962C8B-B14F-4D97-AF65-F5344CB8AC3E}">
        <p14:creationId xmlns:p14="http://schemas.microsoft.com/office/powerpoint/2010/main" val="6785736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45212" y="4986915"/>
            <a:ext cx="1824089" cy="1953339"/>
          </a:xfrm>
          <a:prstGeom prst="rect">
            <a:avLst/>
          </a:prstGeom>
        </p:spPr>
      </p:pic>
      <p:sp>
        <p:nvSpPr>
          <p:cNvPr id="2" name="Title 1"/>
          <p:cNvSpPr>
            <a:spLocks noGrp="1"/>
          </p:cNvSpPr>
          <p:nvPr>
            <p:ph type="title"/>
          </p:nvPr>
        </p:nvSpPr>
        <p:spPr/>
        <p:txBody>
          <a:bodyPr/>
          <a:lstStyle/>
          <a:p>
            <a:r>
              <a:rPr lang="en-US" dirty="0" smtClean="0">
                <a:solidFill>
                  <a:srgbClr val="94AE4A"/>
                </a:solidFill>
              </a:rPr>
              <a:t>Roswell Van </a:t>
            </a:r>
            <a:r>
              <a:rPr lang="en-US" dirty="0" err="1" smtClean="0">
                <a:solidFill>
                  <a:srgbClr val="94AE4A"/>
                </a:solidFill>
              </a:rPr>
              <a:t>Deusen</a:t>
            </a:r>
            <a:r>
              <a:rPr lang="en-US" dirty="0" smtClean="0">
                <a:solidFill>
                  <a:srgbClr val="94AE4A"/>
                </a:solidFill>
              </a:rPr>
              <a:t> 1955-1985</a:t>
            </a:r>
            <a:endParaRPr lang="en-US" dirty="0">
              <a:solidFill>
                <a:srgbClr val="94AE4A"/>
              </a:solidFill>
            </a:endParaRPr>
          </a:p>
        </p:txBody>
      </p:sp>
      <p:pic>
        <p:nvPicPr>
          <p:cNvPr id="4" name="Content Placeholder 3"/>
          <p:cNvPicPr>
            <a:picLocks noGrp="1" noChangeAspect="1"/>
          </p:cNvPicPr>
          <p:nvPr>
            <p:ph sz="half" idx="1"/>
          </p:nvPr>
        </p:nvPicPr>
        <p:blipFill>
          <a:blip r:embed="rId4" cstate="email">
            <a:extLst>
              <a:ext uri="{28A0092B-C50C-407E-A947-70E740481C1C}">
                <a14:useLocalDpi xmlns:a14="http://schemas.microsoft.com/office/drawing/2010/main"/>
              </a:ext>
            </a:extLst>
          </a:blip>
          <a:stretch>
            <a:fillRect/>
          </a:stretch>
        </p:blipFill>
        <p:spPr>
          <a:xfrm>
            <a:off x="508002" y="1690688"/>
            <a:ext cx="5811838" cy="3811121"/>
          </a:xfrm>
        </p:spPr>
      </p:pic>
      <p:sp>
        <p:nvSpPr>
          <p:cNvPr id="5" name="Content Placeholder 4"/>
          <p:cNvSpPr>
            <a:spLocks noGrp="1"/>
          </p:cNvSpPr>
          <p:nvPr>
            <p:ph sz="half" idx="2"/>
          </p:nvPr>
        </p:nvSpPr>
        <p:spPr>
          <a:xfrm>
            <a:off x="6534827" y="1436011"/>
            <a:ext cx="5033960" cy="4661439"/>
          </a:xfrm>
        </p:spPr>
        <p:txBody>
          <a:bodyPr>
            <a:normAutofit/>
          </a:bodyPr>
          <a:lstStyle/>
          <a:p>
            <a:r>
              <a:rPr lang="en-US" dirty="0" smtClean="0"/>
              <a:t>Partnered with Soil Conservation Service to construct and maintain waterfowl nesting islands in farm ponds</a:t>
            </a:r>
          </a:p>
          <a:p>
            <a:r>
              <a:rPr lang="en-US" dirty="0" smtClean="0"/>
              <a:t>Canada Goose population rose throughout the 1960’s </a:t>
            </a:r>
          </a:p>
          <a:p>
            <a:r>
              <a:rPr lang="en-US" dirty="0" smtClean="0"/>
              <a:t>1961 Sanctuary administration shifted to W.K. Kellogg Biological Station – Resident faculty</a:t>
            </a:r>
          </a:p>
        </p:txBody>
      </p:sp>
    </p:spTree>
    <p:extLst>
      <p:ext uri="{BB962C8B-B14F-4D97-AF65-F5344CB8AC3E}">
        <p14:creationId xmlns:p14="http://schemas.microsoft.com/office/powerpoint/2010/main" val="7136527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45212" y="4986915"/>
            <a:ext cx="1824089" cy="1953339"/>
          </a:xfrm>
          <a:prstGeom prst="rect">
            <a:avLst/>
          </a:prstGeom>
        </p:spPr>
      </p:pic>
      <p:sp>
        <p:nvSpPr>
          <p:cNvPr id="2" name="Title 1"/>
          <p:cNvSpPr>
            <a:spLocks noGrp="1"/>
          </p:cNvSpPr>
          <p:nvPr>
            <p:ph type="title"/>
          </p:nvPr>
        </p:nvSpPr>
        <p:spPr/>
        <p:txBody>
          <a:bodyPr/>
          <a:lstStyle/>
          <a:p>
            <a:r>
              <a:rPr lang="en-US" dirty="0" smtClean="0">
                <a:solidFill>
                  <a:srgbClr val="94AE4A"/>
                </a:solidFill>
              </a:rPr>
              <a:t>Roswell Van </a:t>
            </a:r>
            <a:r>
              <a:rPr lang="en-US" dirty="0" err="1" smtClean="0">
                <a:solidFill>
                  <a:srgbClr val="94AE4A"/>
                </a:solidFill>
              </a:rPr>
              <a:t>Deusen</a:t>
            </a:r>
            <a:r>
              <a:rPr lang="en-US" dirty="0" smtClean="0">
                <a:solidFill>
                  <a:srgbClr val="94AE4A"/>
                </a:solidFill>
              </a:rPr>
              <a:t> 1955-1985</a:t>
            </a:r>
            <a:endParaRPr lang="en-US" dirty="0">
              <a:solidFill>
                <a:srgbClr val="94AE4A"/>
              </a:solidFill>
            </a:endParaRPr>
          </a:p>
        </p:txBody>
      </p:sp>
      <p:pic>
        <p:nvPicPr>
          <p:cNvPr id="7" name="Content Placeholder 6"/>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350509" y="1690688"/>
            <a:ext cx="6051879" cy="3839761"/>
          </a:xfrm>
        </p:spPr>
      </p:pic>
      <p:sp>
        <p:nvSpPr>
          <p:cNvPr id="5" name="Content Placeholder 4"/>
          <p:cNvSpPr>
            <a:spLocks noGrp="1"/>
          </p:cNvSpPr>
          <p:nvPr>
            <p:ph sz="half" idx="2"/>
          </p:nvPr>
        </p:nvSpPr>
        <p:spPr>
          <a:xfrm>
            <a:off x="6596611" y="1992065"/>
            <a:ext cx="5033960" cy="4661439"/>
          </a:xfrm>
        </p:spPr>
        <p:txBody>
          <a:bodyPr>
            <a:normAutofit/>
          </a:bodyPr>
          <a:lstStyle/>
          <a:p>
            <a:r>
              <a:rPr lang="en-US" dirty="0" smtClean="0"/>
              <a:t>Buildings that are seen today were constructed in the 1960’s with funds from the W.K. Kellogg Foundation</a:t>
            </a:r>
          </a:p>
        </p:txBody>
      </p:sp>
    </p:spTree>
    <p:extLst>
      <p:ext uri="{BB962C8B-B14F-4D97-AF65-F5344CB8AC3E}">
        <p14:creationId xmlns:p14="http://schemas.microsoft.com/office/powerpoint/2010/main" val="12922259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45212" y="4986915"/>
            <a:ext cx="1824089" cy="1953339"/>
          </a:xfrm>
          <a:prstGeom prst="rect">
            <a:avLst/>
          </a:prstGeom>
        </p:spPr>
      </p:pic>
      <p:sp>
        <p:nvSpPr>
          <p:cNvPr id="2" name="Title 1"/>
          <p:cNvSpPr>
            <a:spLocks noGrp="1"/>
          </p:cNvSpPr>
          <p:nvPr>
            <p:ph type="title"/>
          </p:nvPr>
        </p:nvSpPr>
        <p:spPr/>
        <p:txBody>
          <a:bodyPr/>
          <a:lstStyle/>
          <a:p>
            <a:r>
              <a:rPr lang="en-US" dirty="0" smtClean="0">
                <a:solidFill>
                  <a:srgbClr val="94AE4A"/>
                </a:solidFill>
              </a:rPr>
              <a:t>Roswell Van </a:t>
            </a:r>
            <a:r>
              <a:rPr lang="en-US" dirty="0" err="1" smtClean="0">
                <a:solidFill>
                  <a:srgbClr val="94AE4A"/>
                </a:solidFill>
              </a:rPr>
              <a:t>Deusen</a:t>
            </a:r>
            <a:r>
              <a:rPr lang="en-US" dirty="0" smtClean="0">
                <a:solidFill>
                  <a:srgbClr val="94AE4A"/>
                </a:solidFill>
              </a:rPr>
              <a:t> 1955-1985</a:t>
            </a:r>
            <a:endParaRPr lang="en-US" dirty="0">
              <a:solidFill>
                <a:srgbClr val="94AE4A"/>
              </a:solidFill>
            </a:endParaRPr>
          </a:p>
        </p:txBody>
      </p:sp>
      <p:pic>
        <p:nvPicPr>
          <p:cNvPr id="7" name="Content Placeholder 6"/>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401558" y="1791076"/>
            <a:ext cx="6133269" cy="3951307"/>
          </a:xfrm>
        </p:spPr>
      </p:pic>
      <p:sp>
        <p:nvSpPr>
          <p:cNvPr id="5" name="Content Placeholder 4"/>
          <p:cNvSpPr>
            <a:spLocks noGrp="1"/>
          </p:cNvSpPr>
          <p:nvPr>
            <p:ph sz="half" idx="2"/>
          </p:nvPr>
        </p:nvSpPr>
        <p:spPr>
          <a:xfrm>
            <a:off x="6534827" y="1436011"/>
            <a:ext cx="5033960" cy="4661439"/>
          </a:xfrm>
        </p:spPr>
        <p:txBody>
          <a:bodyPr>
            <a:normAutofit/>
          </a:bodyPr>
          <a:lstStyle/>
          <a:p>
            <a:r>
              <a:rPr lang="en-US" dirty="0"/>
              <a:t>Creation of new environmental education position – summer teacher training courses, summer day camp, adult education classes</a:t>
            </a:r>
          </a:p>
          <a:p>
            <a:r>
              <a:rPr lang="en-US" dirty="0"/>
              <a:t>Stressed backyard ecology </a:t>
            </a:r>
            <a:r>
              <a:rPr lang="en-US" dirty="0" smtClean="0"/>
              <a:t>in classes.  Developed Sanctuary to serve as a demonstration area where the public could see the effects of plantings for wildlife</a:t>
            </a:r>
            <a:endParaRPr lang="en-US" dirty="0"/>
          </a:p>
          <a:p>
            <a:endParaRPr lang="en-US" dirty="0" smtClean="0"/>
          </a:p>
        </p:txBody>
      </p:sp>
    </p:spTree>
    <p:extLst>
      <p:ext uri="{BB962C8B-B14F-4D97-AF65-F5344CB8AC3E}">
        <p14:creationId xmlns:p14="http://schemas.microsoft.com/office/powerpoint/2010/main" val="2923292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963" y="4704135"/>
            <a:ext cx="3746465" cy="1156915"/>
          </a:xfrm>
        </p:spPr>
        <p:txBody>
          <a:bodyPr/>
          <a:lstStyle/>
          <a:p>
            <a:r>
              <a:rPr lang="en-US" dirty="0" smtClean="0">
                <a:solidFill>
                  <a:srgbClr val="94AE4A"/>
                </a:solidFill>
              </a:rPr>
              <a:t>Will Keith Kellogg </a:t>
            </a:r>
            <a:endParaRPr lang="en-US" dirty="0">
              <a:solidFill>
                <a:srgbClr val="94AE4A"/>
              </a:solidFill>
            </a:endParaRPr>
          </a:p>
        </p:txBody>
      </p:sp>
      <p:sp>
        <p:nvSpPr>
          <p:cNvPr id="3" name="Content Placeholder 2"/>
          <p:cNvSpPr>
            <a:spLocks noGrp="1"/>
          </p:cNvSpPr>
          <p:nvPr>
            <p:ph idx="1"/>
          </p:nvPr>
        </p:nvSpPr>
        <p:spPr>
          <a:xfrm>
            <a:off x="5183188" y="987424"/>
            <a:ext cx="6172200" cy="3515749"/>
          </a:xfrm>
        </p:spPr>
        <p:txBody>
          <a:bodyPr>
            <a:normAutofit lnSpcReduction="10000"/>
          </a:bodyPr>
          <a:lstStyle/>
          <a:p>
            <a:r>
              <a:rPr lang="en-US" dirty="0"/>
              <a:t>Celebrate with us our legacy of conservation as we mark 90 years since W.K. Kellogg donated the lands that now make up KBS to Michigan State University. Our commitment to research, education and outreach stands on the foundation of W.K. Kellogg’s vision for cutting-edge science and learning.</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743" y="572493"/>
            <a:ext cx="3560694" cy="461783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5212" y="4986915"/>
            <a:ext cx="1824089" cy="1953339"/>
          </a:xfrm>
          <a:prstGeom prst="rect">
            <a:avLst/>
          </a:prstGeom>
        </p:spPr>
      </p:pic>
    </p:spTree>
    <p:extLst>
      <p:ext uri="{BB962C8B-B14F-4D97-AF65-F5344CB8AC3E}">
        <p14:creationId xmlns:p14="http://schemas.microsoft.com/office/powerpoint/2010/main" val="10463674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45212" y="4986915"/>
            <a:ext cx="1824089" cy="1953339"/>
          </a:xfrm>
          <a:prstGeom prst="rect">
            <a:avLst/>
          </a:prstGeom>
        </p:spPr>
      </p:pic>
      <p:sp>
        <p:nvSpPr>
          <p:cNvPr id="2" name="Title 1"/>
          <p:cNvSpPr>
            <a:spLocks noGrp="1"/>
          </p:cNvSpPr>
          <p:nvPr>
            <p:ph type="title"/>
          </p:nvPr>
        </p:nvSpPr>
        <p:spPr/>
        <p:txBody>
          <a:bodyPr/>
          <a:lstStyle/>
          <a:p>
            <a:r>
              <a:rPr lang="en-US" dirty="0" smtClean="0">
                <a:solidFill>
                  <a:srgbClr val="94AE4A"/>
                </a:solidFill>
              </a:rPr>
              <a:t>Wilbur C. “Joe” Johnson 1985-2007</a:t>
            </a:r>
            <a:endParaRPr lang="en-US" dirty="0">
              <a:solidFill>
                <a:srgbClr val="94AE4A"/>
              </a:solidFill>
            </a:endParaRPr>
          </a:p>
        </p:txBody>
      </p:sp>
      <p:pic>
        <p:nvPicPr>
          <p:cNvPr id="4" name="Content Placeholder 3"/>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044022" y="1491670"/>
            <a:ext cx="3375577" cy="4976368"/>
          </a:xfrm>
        </p:spPr>
      </p:pic>
      <p:sp>
        <p:nvSpPr>
          <p:cNvPr id="5" name="Content Placeholder 4"/>
          <p:cNvSpPr>
            <a:spLocks noGrp="1"/>
          </p:cNvSpPr>
          <p:nvPr>
            <p:ph sz="half" idx="2"/>
          </p:nvPr>
        </p:nvSpPr>
        <p:spPr>
          <a:xfrm>
            <a:off x="5105400" y="1491670"/>
            <a:ext cx="5291812" cy="4661439"/>
          </a:xfrm>
        </p:spPr>
        <p:txBody>
          <a:bodyPr>
            <a:normAutofit/>
          </a:bodyPr>
          <a:lstStyle/>
          <a:p>
            <a:r>
              <a:rPr lang="en-US" dirty="0" smtClean="0"/>
              <a:t>Johnson did his graduate studies at the Sanctuary and joined the staff as a wildlife biologist and avian caretaker before becoming the Chief Biologist</a:t>
            </a:r>
          </a:p>
          <a:p>
            <a:r>
              <a:rPr lang="en-US" dirty="0" smtClean="0"/>
              <a:t>Started the Trumpeter Swan reintroduction program</a:t>
            </a:r>
          </a:p>
          <a:p>
            <a:r>
              <a:rPr lang="en-US" dirty="0" smtClean="0"/>
              <a:t>Worked with community and professional organizations </a:t>
            </a:r>
          </a:p>
          <a:p>
            <a:endParaRPr lang="en-US" dirty="0" smtClean="0"/>
          </a:p>
        </p:txBody>
      </p:sp>
    </p:spTree>
    <p:extLst>
      <p:ext uri="{BB962C8B-B14F-4D97-AF65-F5344CB8AC3E}">
        <p14:creationId xmlns:p14="http://schemas.microsoft.com/office/powerpoint/2010/main" val="796209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45212" y="4986915"/>
            <a:ext cx="1824089" cy="1953339"/>
          </a:xfrm>
          <a:prstGeom prst="rect">
            <a:avLst/>
          </a:prstGeom>
        </p:spPr>
      </p:pic>
      <p:sp>
        <p:nvSpPr>
          <p:cNvPr id="2" name="Title 1"/>
          <p:cNvSpPr>
            <a:spLocks noGrp="1"/>
          </p:cNvSpPr>
          <p:nvPr>
            <p:ph type="title"/>
          </p:nvPr>
        </p:nvSpPr>
        <p:spPr/>
        <p:txBody>
          <a:bodyPr/>
          <a:lstStyle/>
          <a:p>
            <a:r>
              <a:rPr lang="en-US" dirty="0" smtClean="0">
                <a:solidFill>
                  <a:srgbClr val="94AE4A"/>
                </a:solidFill>
              </a:rPr>
              <a:t>Trumpeter Swan Reintroduction</a:t>
            </a:r>
            <a:endParaRPr lang="en-US" dirty="0">
              <a:solidFill>
                <a:srgbClr val="94AE4A"/>
              </a:solidFill>
            </a:endParaRPr>
          </a:p>
        </p:txBody>
      </p:sp>
      <p:pic>
        <p:nvPicPr>
          <p:cNvPr id="7" name="Content Placeholder 6"/>
          <p:cNvPicPr>
            <a:picLocks noGrp="1" noChangeAspect="1"/>
          </p:cNvPicPr>
          <p:nvPr>
            <p:ph sz="half" idx="1"/>
          </p:nvPr>
        </p:nvPicPr>
        <p:blipFill>
          <a:blip r:embed="rId4" cstate="email">
            <a:extLst>
              <a:ext uri="{28A0092B-C50C-407E-A947-70E740481C1C}">
                <a14:useLocalDpi xmlns:a14="http://schemas.microsoft.com/office/drawing/2010/main"/>
              </a:ext>
            </a:extLst>
          </a:blip>
          <a:stretch>
            <a:fillRect/>
          </a:stretch>
        </p:blipFill>
        <p:spPr>
          <a:xfrm>
            <a:off x="838200" y="1384714"/>
            <a:ext cx="3387498" cy="2383707"/>
          </a:xfrm>
        </p:spPr>
      </p:pic>
      <p:pic>
        <p:nvPicPr>
          <p:cNvPr id="8" name="Content Placeholder 7"/>
          <p:cNvPicPr>
            <a:picLocks noGrp="1" noChangeAspect="1"/>
          </p:cNvPicPr>
          <p:nvPr>
            <p:ph sz="half" idx="2"/>
          </p:nvPr>
        </p:nvPicPr>
        <p:blipFill>
          <a:blip r:embed="rId5" cstate="email">
            <a:extLst>
              <a:ext uri="{28A0092B-C50C-407E-A947-70E740481C1C}">
                <a14:useLocalDpi xmlns:a14="http://schemas.microsoft.com/office/drawing/2010/main"/>
              </a:ext>
            </a:extLst>
          </a:blip>
          <a:stretch>
            <a:fillRect/>
          </a:stretch>
        </p:blipFill>
        <p:spPr>
          <a:xfrm>
            <a:off x="2668653" y="4076805"/>
            <a:ext cx="3939080" cy="2781195"/>
          </a:xfrm>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07733" y="1410351"/>
            <a:ext cx="3547872" cy="2852928"/>
          </a:xfrm>
          <a:prstGeom prst="rect">
            <a:avLst/>
          </a:prstGeom>
        </p:spPr>
      </p:pic>
      <p:cxnSp>
        <p:nvCxnSpPr>
          <p:cNvPr id="4" name="Straight Arrow Connector 3"/>
          <p:cNvCxnSpPr>
            <a:stCxn id="11" idx="1"/>
            <a:endCxn id="7" idx="3"/>
          </p:cNvCxnSpPr>
          <p:nvPr/>
        </p:nvCxnSpPr>
        <p:spPr>
          <a:xfrm flipH="1" flipV="1">
            <a:off x="4225698" y="2576568"/>
            <a:ext cx="2382035" cy="260247"/>
          </a:xfrm>
          <a:prstGeom prst="straightConnector1">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267200" y="3733800"/>
            <a:ext cx="600075" cy="34300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77091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4AE4A"/>
                </a:solidFill>
              </a:rPr>
              <a:t>Trumpeter Swan Reintroduction</a:t>
            </a:r>
            <a:endParaRPr lang="en-US" dirty="0">
              <a:solidFill>
                <a:srgbClr val="94AE4A"/>
              </a:solidFill>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14932" y="1563523"/>
            <a:ext cx="2580132" cy="4572000"/>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62157" y="1962537"/>
            <a:ext cx="4572000" cy="3352800"/>
          </a:xfrm>
          <a:prstGeom prst="rect">
            <a:avLst/>
          </a:prstGeom>
        </p:spPr>
      </p:pic>
      <p:cxnSp>
        <p:nvCxnSpPr>
          <p:cNvPr id="7" name="Straight Arrow Connector 6"/>
          <p:cNvCxnSpPr/>
          <p:nvPr/>
        </p:nvCxnSpPr>
        <p:spPr>
          <a:xfrm flipV="1">
            <a:off x="4028303" y="3509319"/>
            <a:ext cx="1733854" cy="129618"/>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14852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45212" y="4986915"/>
            <a:ext cx="1824089" cy="1953339"/>
          </a:xfrm>
          <a:prstGeom prst="rect">
            <a:avLst/>
          </a:prstGeom>
        </p:spPr>
      </p:pic>
      <p:sp>
        <p:nvSpPr>
          <p:cNvPr id="2" name="Title 1"/>
          <p:cNvSpPr>
            <a:spLocks noGrp="1"/>
          </p:cNvSpPr>
          <p:nvPr>
            <p:ph type="title"/>
          </p:nvPr>
        </p:nvSpPr>
        <p:spPr/>
        <p:txBody>
          <a:bodyPr/>
          <a:lstStyle/>
          <a:p>
            <a:r>
              <a:rPr lang="en-US" dirty="0" smtClean="0">
                <a:solidFill>
                  <a:srgbClr val="94AE4A"/>
                </a:solidFill>
              </a:rPr>
              <a:t>Wilbur C. “Joe” Johnson 1985-2007</a:t>
            </a:r>
            <a:endParaRPr lang="en-US" dirty="0">
              <a:solidFill>
                <a:srgbClr val="94AE4A"/>
              </a:solidFill>
            </a:endParaRPr>
          </a:p>
        </p:txBody>
      </p:sp>
      <p:pic>
        <p:nvPicPr>
          <p:cNvPr id="5" name="Content Placeholder 4"/>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120775" y="2319561"/>
            <a:ext cx="5024438" cy="3363466"/>
          </a:xfrm>
        </p:spPr>
      </p:pic>
      <p:sp>
        <p:nvSpPr>
          <p:cNvPr id="3" name="Content Placeholder 2"/>
          <p:cNvSpPr>
            <a:spLocks noGrp="1"/>
          </p:cNvSpPr>
          <p:nvPr>
            <p:ph sz="half" idx="2"/>
          </p:nvPr>
        </p:nvSpPr>
        <p:spPr/>
        <p:txBody>
          <a:bodyPr/>
          <a:lstStyle/>
          <a:p>
            <a:r>
              <a:rPr lang="en-US" dirty="0"/>
              <a:t>.  In 1992 the first trumpeter swans in </a:t>
            </a:r>
            <a:r>
              <a:rPr lang="en-US" dirty="0" smtClean="0"/>
              <a:t>more </a:t>
            </a:r>
            <a:r>
              <a:rPr lang="en-US" dirty="0"/>
              <a:t>than one hundred years were hatched in </a:t>
            </a:r>
            <a:r>
              <a:rPr lang="en-US" dirty="0" smtClean="0"/>
              <a:t>MI</a:t>
            </a:r>
          </a:p>
          <a:p>
            <a:r>
              <a:rPr lang="en-US" dirty="0" smtClean="0"/>
              <a:t>In </a:t>
            </a:r>
            <a:r>
              <a:rPr lang="en-US" dirty="0"/>
              <a:t>1999 reached </a:t>
            </a:r>
            <a:r>
              <a:rPr lang="en-US" dirty="0" smtClean="0"/>
              <a:t>its </a:t>
            </a:r>
            <a:r>
              <a:rPr lang="en-US" dirty="0"/>
              <a:t>goal of having 200 free flying trumpeters in MI.  </a:t>
            </a:r>
            <a:endParaRPr lang="en-US" dirty="0" smtClean="0"/>
          </a:p>
          <a:p>
            <a:r>
              <a:rPr lang="en-US" dirty="0" smtClean="0"/>
              <a:t> </a:t>
            </a:r>
            <a:r>
              <a:rPr lang="en-US" dirty="0"/>
              <a:t>Last census said that </a:t>
            </a:r>
            <a:r>
              <a:rPr lang="en-US" dirty="0" smtClean="0"/>
              <a:t>there </a:t>
            </a:r>
            <a:r>
              <a:rPr lang="en-US" dirty="0"/>
              <a:t>were 700 pairs in MI.</a:t>
            </a:r>
          </a:p>
          <a:p>
            <a:endParaRPr lang="en-US" dirty="0"/>
          </a:p>
        </p:txBody>
      </p:sp>
    </p:spTree>
    <p:extLst>
      <p:ext uri="{BB962C8B-B14F-4D97-AF65-F5344CB8AC3E}">
        <p14:creationId xmlns:p14="http://schemas.microsoft.com/office/powerpoint/2010/main" val="23873675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45212" y="4986915"/>
            <a:ext cx="1824089" cy="1953339"/>
          </a:xfrm>
          <a:prstGeom prst="rect">
            <a:avLst/>
          </a:prstGeom>
        </p:spPr>
      </p:pic>
      <p:sp>
        <p:nvSpPr>
          <p:cNvPr id="2" name="Title 1"/>
          <p:cNvSpPr>
            <a:spLocks noGrp="1"/>
          </p:cNvSpPr>
          <p:nvPr>
            <p:ph type="title"/>
          </p:nvPr>
        </p:nvSpPr>
        <p:spPr>
          <a:xfrm>
            <a:off x="1320114" y="186173"/>
            <a:ext cx="10515600" cy="1325563"/>
          </a:xfrm>
        </p:spPr>
        <p:txBody>
          <a:bodyPr/>
          <a:lstStyle/>
          <a:p>
            <a:pPr algn="r"/>
            <a:r>
              <a:rPr lang="en-US" dirty="0" smtClean="0">
                <a:solidFill>
                  <a:srgbClr val="94AE4A"/>
                </a:solidFill>
              </a:rPr>
              <a:t>Tracey Kast 2007-2009</a:t>
            </a:r>
            <a:endParaRPr lang="en-US" dirty="0">
              <a:solidFill>
                <a:srgbClr val="94AE4A"/>
              </a:solidFill>
            </a:endParaRPr>
          </a:p>
        </p:txBody>
      </p:sp>
      <p:pic>
        <p:nvPicPr>
          <p:cNvPr id="5" name="Content Placeholder 4"/>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532023" y="1612246"/>
            <a:ext cx="4793270" cy="4351338"/>
          </a:xfrm>
          <a:prstGeom prst="rect">
            <a:avLst/>
          </a:prstGeom>
        </p:spPr>
      </p:pic>
      <p:sp>
        <p:nvSpPr>
          <p:cNvPr id="3" name="Content Placeholder 2"/>
          <p:cNvSpPr>
            <a:spLocks noGrp="1"/>
          </p:cNvSpPr>
          <p:nvPr>
            <p:ph sz="half" idx="2"/>
          </p:nvPr>
        </p:nvSpPr>
        <p:spPr>
          <a:xfrm>
            <a:off x="5541365" y="1511736"/>
            <a:ext cx="5033960" cy="4351338"/>
          </a:xfrm>
        </p:spPr>
        <p:txBody>
          <a:bodyPr/>
          <a:lstStyle/>
          <a:p>
            <a:r>
              <a:rPr lang="en-US" dirty="0" smtClean="0"/>
              <a:t>New position of Environmental Education and Outreach Coordinator</a:t>
            </a:r>
          </a:p>
          <a:p>
            <a:r>
              <a:rPr lang="en-US" dirty="0" smtClean="0"/>
              <a:t>Started the Field Ornithology Course in 2008 with Russ </a:t>
            </a:r>
            <a:r>
              <a:rPr lang="en-US" dirty="0" err="1" smtClean="0"/>
              <a:t>Schipper</a:t>
            </a:r>
            <a:r>
              <a:rPr lang="en-US" dirty="0" smtClean="0"/>
              <a:t> from Kalamazoo Audubon Society</a:t>
            </a:r>
          </a:p>
          <a:p>
            <a:r>
              <a:rPr lang="en-US" dirty="0" smtClean="0"/>
              <a:t>Established Nest box monitoring by volunteers and other citizen science programs</a:t>
            </a:r>
          </a:p>
          <a:p>
            <a:endParaRPr lang="en-US" dirty="0"/>
          </a:p>
        </p:txBody>
      </p:sp>
    </p:spTree>
    <p:extLst>
      <p:ext uri="{BB962C8B-B14F-4D97-AF65-F5344CB8AC3E}">
        <p14:creationId xmlns:p14="http://schemas.microsoft.com/office/powerpoint/2010/main" val="27467840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45212" y="4986915"/>
            <a:ext cx="1824089" cy="1953339"/>
          </a:xfrm>
          <a:prstGeom prst="rect">
            <a:avLst/>
          </a:prstGeom>
        </p:spPr>
      </p:pic>
      <p:sp>
        <p:nvSpPr>
          <p:cNvPr id="2" name="Title 1"/>
          <p:cNvSpPr>
            <a:spLocks noGrp="1"/>
          </p:cNvSpPr>
          <p:nvPr>
            <p:ph type="title"/>
          </p:nvPr>
        </p:nvSpPr>
        <p:spPr/>
        <p:txBody>
          <a:bodyPr/>
          <a:lstStyle/>
          <a:p>
            <a:pPr algn="r"/>
            <a:r>
              <a:rPr lang="en-US" dirty="0" smtClean="0">
                <a:solidFill>
                  <a:srgbClr val="94AE4A"/>
                </a:solidFill>
              </a:rPr>
              <a:t>Kara Haas 2009-2014</a:t>
            </a:r>
            <a:endParaRPr lang="en-US" dirty="0">
              <a:solidFill>
                <a:srgbClr val="94AE4A"/>
              </a:solidFill>
            </a:endParaRPr>
          </a:p>
        </p:txBody>
      </p:sp>
      <p:pic>
        <p:nvPicPr>
          <p:cNvPr id="8" name="Content Placeholder 7"/>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838200" y="776018"/>
            <a:ext cx="3725140" cy="5587711"/>
          </a:xfrm>
        </p:spPr>
      </p:pic>
      <p:sp>
        <p:nvSpPr>
          <p:cNvPr id="3" name="Content Placeholder 2"/>
          <p:cNvSpPr>
            <a:spLocks noGrp="1"/>
          </p:cNvSpPr>
          <p:nvPr>
            <p:ph sz="half" idx="2"/>
          </p:nvPr>
        </p:nvSpPr>
        <p:spPr>
          <a:xfrm>
            <a:off x="5739072" y="1612246"/>
            <a:ext cx="5033960" cy="4351338"/>
          </a:xfrm>
        </p:spPr>
        <p:txBody>
          <a:bodyPr>
            <a:normAutofit fontScale="92500" lnSpcReduction="20000"/>
          </a:bodyPr>
          <a:lstStyle/>
          <a:p>
            <a:r>
              <a:rPr lang="en-US" dirty="0" smtClean="0"/>
              <a:t>Created a Strategic Plan with community</a:t>
            </a:r>
          </a:p>
          <a:p>
            <a:r>
              <a:rPr lang="en-US" dirty="0" smtClean="0"/>
              <a:t>Facility upgrades – New bridge, Interpretive Sign Project</a:t>
            </a:r>
          </a:p>
          <a:p>
            <a:r>
              <a:rPr lang="en-US" dirty="0" smtClean="0"/>
              <a:t>Educational Programming expansion – Ag and Eco Student Activity Trail </a:t>
            </a:r>
          </a:p>
          <a:p>
            <a:r>
              <a:rPr lang="en-US" dirty="0" smtClean="0"/>
              <a:t>Established new walking trails to over 3 miles of trails</a:t>
            </a:r>
          </a:p>
          <a:p>
            <a:r>
              <a:rPr lang="en-US" dirty="0" smtClean="0"/>
              <a:t>Active research on the property and hosts MSU classes and interns</a:t>
            </a:r>
          </a:p>
          <a:p>
            <a:endParaRPr lang="en-US" dirty="0"/>
          </a:p>
        </p:txBody>
      </p:sp>
    </p:spTree>
    <p:extLst>
      <p:ext uri="{BB962C8B-B14F-4D97-AF65-F5344CB8AC3E}">
        <p14:creationId xmlns:p14="http://schemas.microsoft.com/office/powerpoint/2010/main" val="19660853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45212" y="4986915"/>
            <a:ext cx="1824089" cy="1953339"/>
          </a:xfrm>
          <a:prstGeom prst="rect">
            <a:avLst/>
          </a:prstGeom>
        </p:spPr>
      </p:pic>
      <p:sp>
        <p:nvSpPr>
          <p:cNvPr id="2" name="Title 1"/>
          <p:cNvSpPr>
            <a:spLocks noGrp="1"/>
          </p:cNvSpPr>
          <p:nvPr>
            <p:ph type="title"/>
          </p:nvPr>
        </p:nvSpPr>
        <p:spPr/>
        <p:txBody>
          <a:bodyPr/>
          <a:lstStyle/>
          <a:p>
            <a:pPr algn="r"/>
            <a:r>
              <a:rPr lang="en-US" dirty="0" smtClean="0">
                <a:solidFill>
                  <a:srgbClr val="94AE4A"/>
                </a:solidFill>
              </a:rPr>
              <a:t>Lisa Duke 2015-?</a:t>
            </a:r>
            <a:endParaRPr lang="en-US" dirty="0">
              <a:solidFill>
                <a:srgbClr val="94AE4A"/>
              </a:solidFill>
            </a:endParaRPr>
          </a:p>
        </p:txBody>
      </p:sp>
      <p:pic>
        <p:nvPicPr>
          <p:cNvPr id="5" name="Content Placeholder 4"/>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457325" y="1825625"/>
            <a:ext cx="4351338" cy="4351338"/>
          </a:xfrm>
          <a:prstGeom prst="rect">
            <a:avLst/>
          </a:prstGeom>
        </p:spPr>
      </p:pic>
      <p:sp>
        <p:nvSpPr>
          <p:cNvPr id="3" name="Content Placeholder 2"/>
          <p:cNvSpPr>
            <a:spLocks noGrp="1"/>
          </p:cNvSpPr>
          <p:nvPr>
            <p:ph sz="half" idx="2"/>
          </p:nvPr>
        </p:nvSpPr>
        <p:spPr/>
        <p:txBody>
          <a:bodyPr/>
          <a:lstStyle/>
          <a:p>
            <a:r>
              <a:rPr lang="en-US" dirty="0" smtClean="0"/>
              <a:t>Facility upgrades- Overlook Deck, fencing replacement, bird pen upgrades</a:t>
            </a:r>
          </a:p>
          <a:p>
            <a:r>
              <a:rPr lang="en-US" dirty="0" smtClean="0"/>
              <a:t>Educational Programming expansion – Field Botany </a:t>
            </a:r>
          </a:p>
          <a:p>
            <a:r>
              <a:rPr lang="en-US" dirty="0" smtClean="0"/>
              <a:t>Increased tour options with Add-on Programs</a:t>
            </a:r>
          </a:p>
          <a:p>
            <a:r>
              <a:rPr lang="en-US" dirty="0" smtClean="0"/>
              <a:t>Native pollinator garden expansion</a:t>
            </a:r>
          </a:p>
          <a:p>
            <a:endParaRPr lang="en-US" dirty="0" smtClean="0"/>
          </a:p>
          <a:p>
            <a:endParaRPr lang="en-US" dirty="0"/>
          </a:p>
        </p:txBody>
      </p:sp>
    </p:spTree>
    <p:extLst>
      <p:ext uri="{BB962C8B-B14F-4D97-AF65-F5344CB8AC3E}">
        <p14:creationId xmlns:p14="http://schemas.microsoft.com/office/powerpoint/2010/main" val="28726008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45212" y="4986915"/>
            <a:ext cx="1824089" cy="1953339"/>
          </a:xfrm>
          <a:prstGeom prst="rect">
            <a:avLst/>
          </a:prstGeom>
        </p:spPr>
      </p:pic>
      <p:sp>
        <p:nvSpPr>
          <p:cNvPr id="2" name="Title 1"/>
          <p:cNvSpPr>
            <a:spLocks noGrp="1"/>
          </p:cNvSpPr>
          <p:nvPr>
            <p:ph type="title"/>
          </p:nvPr>
        </p:nvSpPr>
        <p:spPr>
          <a:xfrm>
            <a:off x="1001647" y="3783421"/>
            <a:ext cx="10515600" cy="1325563"/>
          </a:xfrm>
        </p:spPr>
        <p:txBody>
          <a:bodyPr/>
          <a:lstStyle/>
          <a:p>
            <a:r>
              <a:rPr lang="en-US" dirty="0" smtClean="0">
                <a:solidFill>
                  <a:srgbClr val="94AE4A"/>
                </a:solidFill>
              </a:rPr>
              <a:t>What’s next?</a:t>
            </a:r>
            <a:endParaRPr lang="en-US" dirty="0">
              <a:solidFill>
                <a:srgbClr val="94AE4A"/>
              </a:solidFill>
            </a:endParaRPr>
          </a:p>
        </p:txBody>
      </p:sp>
      <p:pic>
        <p:nvPicPr>
          <p:cNvPr id="7" name="Content Placeholder 6"/>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001647" y="0"/>
            <a:ext cx="9958796" cy="4016944"/>
          </a:xfrm>
        </p:spPr>
      </p:pic>
      <p:sp>
        <p:nvSpPr>
          <p:cNvPr id="3" name="Content Placeholder 2"/>
          <p:cNvSpPr>
            <a:spLocks noGrp="1"/>
          </p:cNvSpPr>
          <p:nvPr>
            <p:ph sz="half" idx="2"/>
          </p:nvPr>
        </p:nvSpPr>
        <p:spPr>
          <a:xfrm>
            <a:off x="1105289" y="4875460"/>
            <a:ext cx="5033960" cy="4351338"/>
          </a:xfrm>
        </p:spPr>
        <p:txBody>
          <a:bodyPr/>
          <a:lstStyle/>
          <a:p>
            <a:r>
              <a:rPr lang="en-US" dirty="0" smtClean="0"/>
              <a:t>Capital Campaign</a:t>
            </a:r>
          </a:p>
          <a:p>
            <a:r>
              <a:rPr lang="en-US" dirty="0" smtClean="0"/>
              <a:t>Educational Programs to share more of the science that is occurring at KBS</a:t>
            </a:r>
          </a:p>
          <a:p>
            <a:endParaRPr lang="en-US" dirty="0" smtClean="0"/>
          </a:p>
          <a:p>
            <a:endParaRPr lang="en-US" dirty="0"/>
          </a:p>
        </p:txBody>
      </p:sp>
    </p:spTree>
    <p:extLst>
      <p:ext uri="{BB962C8B-B14F-4D97-AF65-F5344CB8AC3E}">
        <p14:creationId xmlns:p14="http://schemas.microsoft.com/office/powerpoint/2010/main" val="31951824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45212" y="4986915"/>
            <a:ext cx="1824089" cy="1953339"/>
          </a:xfrm>
          <a:prstGeom prst="rect">
            <a:avLst/>
          </a:prstGeom>
        </p:spPr>
      </p:pic>
      <p:sp>
        <p:nvSpPr>
          <p:cNvPr id="2" name="Title 1"/>
          <p:cNvSpPr>
            <a:spLocks noGrp="1"/>
          </p:cNvSpPr>
          <p:nvPr>
            <p:ph type="title"/>
          </p:nvPr>
        </p:nvSpPr>
        <p:spPr/>
        <p:txBody>
          <a:bodyPr>
            <a:normAutofit fontScale="90000"/>
          </a:bodyPr>
          <a:lstStyle/>
          <a:p>
            <a:pPr algn="ctr"/>
            <a:r>
              <a:rPr lang="en-US" dirty="0" smtClean="0">
                <a:solidFill>
                  <a:srgbClr val="94AE4A"/>
                </a:solidFill>
              </a:rPr>
              <a:t>Questions?</a:t>
            </a:r>
            <a:r>
              <a:rPr lang="en-US" dirty="0" smtClean="0"/>
              <a:t/>
            </a:r>
            <a:br>
              <a:rPr lang="en-US" dirty="0" smtClean="0"/>
            </a:br>
            <a:endParaRPr lang="en-US" dirty="0"/>
          </a:p>
        </p:txBody>
      </p:sp>
      <p:pic>
        <p:nvPicPr>
          <p:cNvPr id="5" name="Content Placeholder 4"/>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2718487" y="1298147"/>
            <a:ext cx="6816489" cy="4832890"/>
          </a:xfrm>
        </p:spPr>
      </p:pic>
    </p:spTree>
    <p:extLst>
      <p:ext uri="{BB962C8B-B14F-4D97-AF65-F5344CB8AC3E}">
        <p14:creationId xmlns:p14="http://schemas.microsoft.com/office/powerpoint/2010/main" val="9798824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4AE4A"/>
                </a:solidFill>
                <a:latin typeface="CalifornianFBDisplay Black" panose="02000603090000020004" pitchFamily="50" charset="0"/>
              </a:rPr>
              <a:t>Why a bird sanctuary?</a:t>
            </a:r>
            <a:endParaRPr lang="en-US" dirty="0">
              <a:solidFill>
                <a:srgbClr val="94AE4A"/>
              </a:solidFill>
              <a:latin typeface="CalifornianFBDisplay Black" panose="02000603090000020004" pitchFamily="50" charset="0"/>
            </a:endParaRPr>
          </a:p>
        </p:txBody>
      </p:sp>
      <p:sp>
        <p:nvSpPr>
          <p:cNvPr id="7" name="Content Placeholder 6"/>
          <p:cNvSpPr>
            <a:spLocks noGrp="1"/>
          </p:cNvSpPr>
          <p:nvPr>
            <p:ph sz="half" idx="1"/>
          </p:nvPr>
        </p:nvSpPr>
        <p:spPr/>
        <p:txBody>
          <a:bodyPr>
            <a:normAutofit lnSpcReduction="10000"/>
          </a:bodyPr>
          <a:lstStyle/>
          <a:p>
            <a:r>
              <a:rPr lang="en-US" dirty="0" smtClean="0"/>
              <a:t>Circa 1900, W.K. Kellogg became intrigued over a lecture at the Battle Creek Sanitarium on birds and bird sanctuaries</a:t>
            </a:r>
          </a:p>
          <a:p>
            <a:r>
              <a:rPr lang="en-US" dirty="0" smtClean="0"/>
              <a:t>Jack Miner in Kingsville, Ontario Canada.  Had an established sanctuary and was having great success</a:t>
            </a:r>
          </a:p>
          <a:p>
            <a:r>
              <a:rPr lang="en-US" dirty="0" smtClean="0"/>
              <a:t>Canada Goose was rare due to over hunting</a:t>
            </a:r>
          </a:p>
          <a:p>
            <a:endParaRPr lang="en-US" dirty="0"/>
          </a:p>
        </p:txBody>
      </p:sp>
      <p:sp>
        <p:nvSpPr>
          <p:cNvPr id="4" name="Content Placeholder 3"/>
          <p:cNvSpPr>
            <a:spLocks noGrp="1"/>
          </p:cNvSpPr>
          <p:nvPr>
            <p:ph sz="half" idx="2"/>
          </p:nvPr>
        </p:nvSpPr>
        <p:spPr/>
        <p:txBody>
          <a:bodyPr>
            <a:normAutofit lnSpcReduction="10000"/>
          </a:bodyPr>
          <a:lstStyle/>
          <a:p>
            <a:endParaRPr lang="en-US"/>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45212" y="4986915"/>
            <a:ext cx="1824089" cy="1953339"/>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1400" y="1799889"/>
            <a:ext cx="4225917" cy="4163695"/>
          </a:xfrm>
          <a:prstGeom prst="rect">
            <a:avLst/>
          </a:prstGeom>
        </p:spPr>
      </p:pic>
    </p:spTree>
    <p:extLst>
      <p:ext uri="{BB962C8B-B14F-4D97-AF65-F5344CB8AC3E}">
        <p14:creationId xmlns:p14="http://schemas.microsoft.com/office/powerpoint/2010/main" val="238344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94AE4A"/>
                </a:solidFill>
              </a:rPr>
              <a:t>The start of it all!</a:t>
            </a:r>
            <a:endParaRPr lang="en-US" dirty="0">
              <a:solidFill>
                <a:srgbClr val="94AE4A"/>
              </a:solidFill>
            </a:endParaRPr>
          </a:p>
        </p:txBody>
      </p:sp>
      <p:sp>
        <p:nvSpPr>
          <p:cNvPr id="7" name="Content Placeholder 6"/>
          <p:cNvSpPr>
            <a:spLocks noGrp="1"/>
          </p:cNvSpPr>
          <p:nvPr>
            <p:ph sz="half" idx="1"/>
          </p:nvPr>
        </p:nvSpPr>
        <p:spPr>
          <a:xfrm>
            <a:off x="505303" y="1690688"/>
            <a:ext cx="5025216" cy="4351338"/>
          </a:xfrm>
        </p:spPr>
        <p:txBody>
          <a:bodyPr>
            <a:normAutofit/>
          </a:bodyPr>
          <a:lstStyle/>
          <a:p>
            <a:r>
              <a:rPr lang="en-US" dirty="0" smtClean="0"/>
              <a:t>Eagle Heights (W.K. Kellogg Manor House) completed in the fall of 1926</a:t>
            </a:r>
          </a:p>
          <a:p>
            <a:r>
              <a:rPr lang="en-US" dirty="0" smtClean="0"/>
              <a:t>Created the Gull Lake Sanctuary Act of 1927</a:t>
            </a:r>
          </a:p>
          <a:p>
            <a:r>
              <a:rPr lang="en-US" dirty="0" smtClean="0"/>
              <a:t>George </a:t>
            </a:r>
            <a:r>
              <a:rPr lang="en-US" dirty="0" err="1" smtClean="0"/>
              <a:t>Corsan</a:t>
            </a:r>
            <a:r>
              <a:rPr lang="en-US" dirty="0" smtClean="0"/>
              <a:t> recommended Wintergreen Lake for Kellogg’s Sanctuary</a:t>
            </a:r>
          </a:p>
          <a:p>
            <a:r>
              <a:rPr lang="en-US" dirty="0" smtClean="0"/>
              <a:t>180 Acres were fenced in and the Sanctuary established!</a:t>
            </a:r>
            <a:endParaRPr lang="en-US" dirty="0"/>
          </a:p>
        </p:txBody>
      </p:sp>
      <p:sp>
        <p:nvSpPr>
          <p:cNvPr id="3" name="Content Placeholder 2"/>
          <p:cNvSpPr>
            <a:spLocks noGrp="1"/>
          </p:cNvSpPr>
          <p:nvPr>
            <p:ph sz="half" idx="2"/>
          </p:nvPr>
        </p:nvSpPr>
        <p:spPr/>
        <p:txBody>
          <a:bodyPr>
            <a:normAutofit/>
          </a:bodyPr>
          <a:lstStyle/>
          <a:p>
            <a:endParaRPr lang="en-US"/>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45212" y="4986915"/>
            <a:ext cx="1824089" cy="1953339"/>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0" y="550998"/>
            <a:ext cx="6047121" cy="4192735"/>
          </a:xfrm>
          <a:prstGeom prst="rect">
            <a:avLst/>
          </a:prstGeom>
        </p:spPr>
      </p:pic>
    </p:spTree>
    <p:extLst>
      <p:ext uri="{BB962C8B-B14F-4D97-AF65-F5344CB8AC3E}">
        <p14:creationId xmlns:p14="http://schemas.microsoft.com/office/powerpoint/2010/main" val="1533517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45212" y="4986915"/>
            <a:ext cx="1824089" cy="1953339"/>
          </a:xfrm>
          <a:prstGeom prst="rect">
            <a:avLst/>
          </a:prstGeom>
        </p:spPr>
      </p:pic>
      <p:sp>
        <p:nvSpPr>
          <p:cNvPr id="8" name="Title 7"/>
          <p:cNvSpPr>
            <a:spLocks noGrp="1"/>
          </p:cNvSpPr>
          <p:nvPr>
            <p:ph type="title"/>
          </p:nvPr>
        </p:nvSpPr>
        <p:spPr>
          <a:xfrm>
            <a:off x="5467350" y="365125"/>
            <a:ext cx="6724649" cy="1082675"/>
          </a:xfrm>
        </p:spPr>
        <p:txBody>
          <a:bodyPr>
            <a:normAutofit fontScale="90000"/>
          </a:bodyPr>
          <a:lstStyle/>
          <a:p>
            <a:r>
              <a:rPr lang="en-US" dirty="0" smtClean="0">
                <a:solidFill>
                  <a:srgbClr val="94AE4A"/>
                </a:solidFill>
              </a:rPr>
              <a:t>George </a:t>
            </a:r>
            <a:r>
              <a:rPr lang="en-US" dirty="0" err="1" smtClean="0">
                <a:solidFill>
                  <a:srgbClr val="94AE4A"/>
                </a:solidFill>
              </a:rPr>
              <a:t>Corsan</a:t>
            </a:r>
            <a:r>
              <a:rPr lang="en-US" dirty="0" smtClean="0">
                <a:solidFill>
                  <a:srgbClr val="94AE4A"/>
                </a:solidFill>
              </a:rPr>
              <a:t> 1927-1931</a:t>
            </a:r>
            <a:endParaRPr lang="en-US" dirty="0">
              <a:solidFill>
                <a:srgbClr val="94AE4A"/>
              </a:solidFill>
            </a:endParaRPr>
          </a:p>
        </p:txBody>
      </p:sp>
      <p:sp>
        <p:nvSpPr>
          <p:cNvPr id="9" name="Content Placeholder 8"/>
          <p:cNvSpPr>
            <a:spLocks noGrp="1"/>
          </p:cNvSpPr>
          <p:nvPr>
            <p:ph sz="half" idx="2"/>
          </p:nvPr>
        </p:nvSpPr>
        <p:spPr>
          <a:xfrm>
            <a:off x="5556532" y="1447800"/>
            <a:ext cx="5033960" cy="4351338"/>
          </a:xfrm>
        </p:spPr>
        <p:txBody>
          <a:bodyPr/>
          <a:lstStyle/>
          <a:p>
            <a:r>
              <a:rPr lang="en-US" dirty="0" smtClean="0"/>
              <a:t>Diligent in decreasing predator population “varmints”</a:t>
            </a:r>
          </a:p>
          <a:p>
            <a:r>
              <a:rPr lang="en-US" dirty="0" smtClean="0"/>
              <a:t>Planted many trees and shrubs on the property</a:t>
            </a:r>
          </a:p>
          <a:p>
            <a:pPr lvl="1"/>
            <a:r>
              <a:rPr lang="en-US" dirty="0" smtClean="0"/>
              <a:t>Walnut, chestnut, and pecan</a:t>
            </a:r>
          </a:p>
          <a:p>
            <a:pPr lvl="1"/>
            <a:r>
              <a:rPr lang="en-US" dirty="0" smtClean="0"/>
              <a:t>Over 4000 pine and spruce trees</a:t>
            </a:r>
          </a:p>
          <a:p>
            <a:r>
              <a:rPr lang="en-US" dirty="0" smtClean="0"/>
              <a:t>Import and breeding of native and exotic game birds</a:t>
            </a:r>
          </a:p>
          <a:p>
            <a:r>
              <a:rPr lang="en-US" dirty="0" smtClean="0"/>
              <a:t>Obtained Canada Geese from Miner to develop a decoy flock</a:t>
            </a:r>
          </a:p>
          <a:p>
            <a:endParaRPr lang="en-US" dirty="0"/>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894" y="75214"/>
            <a:ext cx="5175410" cy="6716111"/>
          </a:xfrm>
          <a:prstGeom prst="rect">
            <a:avLst/>
          </a:prstGeom>
        </p:spPr>
      </p:pic>
    </p:spTree>
    <p:extLst>
      <p:ext uri="{BB962C8B-B14F-4D97-AF65-F5344CB8AC3E}">
        <p14:creationId xmlns:p14="http://schemas.microsoft.com/office/powerpoint/2010/main" val="25505049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45212" y="4986915"/>
            <a:ext cx="1824089" cy="1953339"/>
          </a:xfrm>
          <a:prstGeom prst="rect">
            <a:avLst/>
          </a:prstGeom>
        </p:spPr>
      </p:pic>
      <p:sp>
        <p:nvSpPr>
          <p:cNvPr id="7" name="Content Placeholder 6"/>
          <p:cNvSpPr>
            <a:spLocks noGrp="1"/>
          </p:cNvSpPr>
          <p:nvPr>
            <p:ph idx="1"/>
          </p:nvPr>
        </p:nvSpPr>
        <p:spPr>
          <a:xfrm>
            <a:off x="228600" y="1359856"/>
            <a:ext cx="6172200" cy="4873625"/>
          </a:xfrm>
        </p:spPr>
        <p:txBody>
          <a:bodyPr>
            <a:normAutofit/>
          </a:bodyPr>
          <a:lstStyle/>
          <a:p>
            <a:r>
              <a:rPr lang="en-US" dirty="0" smtClean="0"/>
              <a:t>Kellogg hoped that his Sanctuary would serve as a practical training school for animal care and management</a:t>
            </a:r>
          </a:p>
          <a:p>
            <a:r>
              <a:rPr lang="en-US" dirty="0" smtClean="0"/>
              <a:t>Sanctuary and Experimental Farm given to Michigan State College of Agriculture in 1928</a:t>
            </a:r>
          </a:p>
          <a:p>
            <a:r>
              <a:rPr lang="en-US" dirty="0" err="1" smtClean="0"/>
              <a:t>Corsan</a:t>
            </a:r>
            <a:r>
              <a:rPr lang="en-US" dirty="0" smtClean="0"/>
              <a:t> replaced with Dr. Miles D. Pirnie</a:t>
            </a:r>
          </a:p>
          <a:p>
            <a:endParaRPr lang="en-US" dirty="0" smtClean="0"/>
          </a:p>
          <a:p>
            <a:endParaRPr lang="en-US" dirty="0" smtClean="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24610" y="1278177"/>
            <a:ext cx="5061601" cy="3428466"/>
          </a:xfrm>
          <a:prstGeom prst="rect">
            <a:avLst/>
          </a:prstGeom>
        </p:spPr>
      </p:pic>
      <p:sp>
        <p:nvSpPr>
          <p:cNvPr id="2" name="TextBox 1"/>
          <p:cNvSpPr txBox="1"/>
          <p:nvPr/>
        </p:nvSpPr>
        <p:spPr>
          <a:xfrm>
            <a:off x="228600" y="151519"/>
            <a:ext cx="8667750" cy="923330"/>
          </a:xfrm>
          <a:prstGeom prst="rect">
            <a:avLst/>
          </a:prstGeom>
          <a:noFill/>
        </p:spPr>
        <p:txBody>
          <a:bodyPr wrap="square" rtlCol="0">
            <a:spAutoFit/>
          </a:bodyPr>
          <a:lstStyle/>
          <a:p>
            <a:r>
              <a:rPr lang="en-US" sz="5400" dirty="0">
                <a:solidFill>
                  <a:srgbClr val="94AE4A"/>
                </a:solidFill>
                <a:ea typeface="+mj-ea"/>
                <a:cs typeface="+mj-cs"/>
              </a:rPr>
              <a:t>George </a:t>
            </a:r>
            <a:r>
              <a:rPr lang="en-US" sz="5400" dirty="0" err="1">
                <a:solidFill>
                  <a:srgbClr val="94AE4A"/>
                </a:solidFill>
                <a:ea typeface="+mj-ea"/>
                <a:cs typeface="+mj-cs"/>
              </a:rPr>
              <a:t>Corsan</a:t>
            </a:r>
            <a:r>
              <a:rPr lang="en-US" sz="5400" dirty="0">
                <a:solidFill>
                  <a:srgbClr val="94AE4A"/>
                </a:solidFill>
                <a:ea typeface="+mj-ea"/>
                <a:cs typeface="+mj-cs"/>
              </a:rPr>
              <a:t> 1927-1931</a:t>
            </a:r>
            <a:endParaRPr lang="en-US" sz="5400" dirty="0"/>
          </a:p>
        </p:txBody>
      </p:sp>
    </p:spTree>
    <p:extLst>
      <p:ext uri="{BB962C8B-B14F-4D97-AF65-F5344CB8AC3E}">
        <p14:creationId xmlns:p14="http://schemas.microsoft.com/office/powerpoint/2010/main" val="9822879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45212" y="4986915"/>
            <a:ext cx="1824089" cy="1953339"/>
          </a:xfrm>
          <a:prstGeom prst="rect">
            <a:avLst/>
          </a:prstGeom>
        </p:spPr>
      </p:pic>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65190" y="656381"/>
            <a:ext cx="7524762" cy="5551263"/>
          </a:xfrm>
          <a:prstGeom prst="rect">
            <a:avLst/>
          </a:prstGeom>
        </p:spPr>
      </p:pic>
    </p:spTree>
    <p:extLst>
      <p:ext uri="{BB962C8B-B14F-4D97-AF65-F5344CB8AC3E}">
        <p14:creationId xmlns:p14="http://schemas.microsoft.com/office/powerpoint/2010/main" val="3622226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45212" y="4986915"/>
            <a:ext cx="1824089" cy="1953339"/>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24501" y="535619"/>
            <a:ext cx="8447598" cy="5828843"/>
          </a:xfrm>
          <a:prstGeom prst="rect">
            <a:avLst/>
          </a:prstGeom>
        </p:spPr>
      </p:pic>
    </p:spTree>
    <p:extLst>
      <p:ext uri="{BB962C8B-B14F-4D97-AF65-F5344CB8AC3E}">
        <p14:creationId xmlns:p14="http://schemas.microsoft.com/office/powerpoint/2010/main" val="548580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45212" y="4986915"/>
            <a:ext cx="1824089" cy="1953339"/>
          </a:xfrm>
          <a:prstGeom prst="rect">
            <a:avLst/>
          </a:prstGeom>
        </p:spPr>
      </p:pic>
      <p:pic>
        <p:nvPicPr>
          <p:cNvPr id="2" name="Picture 1"/>
          <p:cNvPicPr>
            <a:picLocks noChangeAspect="1"/>
          </p:cNvPicPr>
          <p:nvPr/>
        </p:nvPicPr>
        <p:blipFill>
          <a:blip r:embed="rId3"/>
          <a:stretch>
            <a:fillRect/>
          </a:stretch>
        </p:blipFill>
        <p:spPr>
          <a:xfrm>
            <a:off x="2171495" y="854417"/>
            <a:ext cx="7510023" cy="4693765"/>
          </a:xfrm>
          <a:prstGeom prst="rect">
            <a:avLst/>
          </a:prstGeom>
        </p:spPr>
      </p:pic>
    </p:spTree>
    <p:extLst>
      <p:ext uri="{BB962C8B-B14F-4D97-AF65-F5344CB8AC3E}">
        <p14:creationId xmlns:p14="http://schemas.microsoft.com/office/powerpoint/2010/main" val="80429394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B4B4B"/>
      </a:dk2>
      <a:lt2>
        <a:srgbClr val="8ED5C1"/>
      </a:lt2>
      <a:accent1>
        <a:srgbClr val="73CBB2"/>
      </a:accent1>
      <a:accent2>
        <a:srgbClr val="AACD5B"/>
      </a:accent2>
      <a:accent3>
        <a:srgbClr val="65A9E1"/>
      </a:accent3>
      <a:accent4>
        <a:srgbClr val="6274D8"/>
      </a:accent4>
      <a:accent5>
        <a:srgbClr val="AB54D7"/>
      </a:accent5>
      <a:accent6>
        <a:srgbClr val="D15B37"/>
      </a:accent6>
      <a:hlink>
        <a:srgbClr val="BFE962"/>
      </a:hlink>
      <a:folHlink>
        <a:srgbClr val="C0D591"/>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epth" id="{7BEAFC2A-325C-49C4-AC08-2B765DA903F9}" vid="{47428100-C732-4B2E-A30A-5273F581A0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1490</TotalTime>
  <Words>1346</Words>
  <Application>Microsoft Office PowerPoint</Application>
  <PresentationFormat>Custom</PresentationFormat>
  <Paragraphs>127</Paragraphs>
  <Slides>28</Slides>
  <Notes>9</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Depth</vt:lpstr>
      <vt:lpstr>90 Years of the  W.K. Kellogg Bird Sanctuary</vt:lpstr>
      <vt:lpstr>Will Keith Kellogg </vt:lpstr>
      <vt:lpstr>Why a bird sanctuary?</vt:lpstr>
      <vt:lpstr>The start of it all!</vt:lpstr>
      <vt:lpstr>George Corsan 1927-1931</vt:lpstr>
      <vt:lpstr>PowerPoint Presentation</vt:lpstr>
      <vt:lpstr>PowerPoint Presentation</vt:lpstr>
      <vt:lpstr>PowerPoint Presentation</vt:lpstr>
      <vt:lpstr>PowerPoint Presentation</vt:lpstr>
      <vt:lpstr>Dr. Miles D. Pirnie 1931 to 1948</vt:lpstr>
      <vt:lpstr>Canada Goose Conservation</vt:lpstr>
      <vt:lpstr>Education Programs</vt:lpstr>
      <vt:lpstr>Hard Times</vt:lpstr>
      <vt:lpstr>Dr. Arthur E. Staebler 1949-1954</vt:lpstr>
      <vt:lpstr>Dr. Arthur E. Staebler 1949-1954</vt:lpstr>
      <vt:lpstr>Roswell Van Deusen 1955-1985</vt:lpstr>
      <vt:lpstr>Roswell Van Deusen 1955-1985</vt:lpstr>
      <vt:lpstr>Roswell Van Deusen 1955-1985</vt:lpstr>
      <vt:lpstr>Roswell Van Deusen 1955-1985</vt:lpstr>
      <vt:lpstr>Wilbur C. “Joe” Johnson 1985-2007</vt:lpstr>
      <vt:lpstr>Trumpeter Swan Reintroduction</vt:lpstr>
      <vt:lpstr>Trumpeter Swan Reintroduction</vt:lpstr>
      <vt:lpstr>Wilbur C. “Joe” Johnson 1985-2007</vt:lpstr>
      <vt:lpstr>Tracey Kast 2007-2009</vt:lpstr>
      <vt:lpstr>Kara Haas 2009-2014</vt:lpstr>
      <vt:lpstr>Lisa Duke 2015-?</vt:lpstr>
      <vt:lpstr>What’s next?</vt:lpstr>
      <vt:lpstr>Questions? </vt:lpstr>
    </vt:vector>
  </TitlesOfParts>
  <Company>Michigan State University-Kellogg Biological Station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90 Years of the  W.K. Kellogg Bird Sanctuary</dc:title>
  <dc:creator>Lisa Duke</dc:creator>
  <cp:lastModifiedBy>Heather</cp:lastModifiedBy>
  <cp:revision>50</cp:revision>
  <dcterms:created xsi:type="dcterms:W3CDTF">2017-03-23T15:35:51Z</dcterms:created>
  <dcterms:modified xsi:type="dcterms:W3CDTF">2017-04-24T15:21:31Z</dcterms:modified>
</cp:coreProperties>
</file>