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7" r:id="rId3"/>
    <p:sldId id="259" r:id="rId4"/>
    <p:sldId id="268" r:id="rId5"/>
    <p:sldId id="261" r:id="rId6"/>
    <p:sldId id="277" r:id="rId7"/>
    <p:sldId id="278" r:id="rId8"/>
    <p:sldId id="279" r:id="rId9"/>
    <p:sldId id="281" r:id="rId10"/>
    <p:sldId id="280" r:id="rId11"/>
    <p:sldId id="262" r:id="rId12"/>
    <p:sldId id="273" r:id="rId13"/>
    <p:sldId id="274" r:id="rId14"/>
    <p:sldId id="263" r:id="rId15"/>
    <p:sldId id="264" r:id="rId16"/>
    <p:sldId id="269" r:id="rId17"/>
    <p:sldId id="266" r:id="rId18"/>
    <p:sldId id="276" r:id="rId19"/>
    <p:sldId id="270" r:id="rId20"/>
    <p:sldId id="275"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1" autoAdjust="0"/>
    <p:restoredTop sz="90532" autoAdjust="0"/>
  </p:normalViewPr>
  <p:slideViewPr>
    <p:cSldViewPr>
      <p:cViewPr>
        <p:scale>
          <a:sx n="70" d="100"/>
          <a:sy n="70" d="100"/>
        </p:scale>
        <p:origin x="-1524"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7673F-AC88-4DB9-9066-89E31EAA56DD}"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97D80-31DC-493A-8C32-4F86C11021FE}" type="slidenum">
              <a:rPr lang="en-US" smtClean="0"/>
              <a:t>‹#›</a:t>
            </a:fld>
            <a:endParaRPr lang="en-US"/>
          </a:p>
        </p:txBody>
      </p:sp>
    </p:spTree>
    <p:extLst>
      <p:ext uri="{BB962C8B-B14F-4D97-AF65-F5344CB8AC3E}">
        <p14:creationId xmlns:p14="http://schemas.microsoft.com/office/powerpoint/2010/main" val="403638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Humans</a:t>
            </a:r>
            <a:r>
              <a:rPr lang="en-US" baseline="0" dirty="0" smtClean="0"/>
              <a:t> are made of many cells, but bacteria are made of only one cell and everything needed to survive is in that one cell therefore bacteria cannot carry out complex processes like humans or other animals can.</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3</a:t>
            </a:fld>
            <a:endParaRPr lang="en-US"/>
          </a:p>
        </p:txBody>
      </p:sp>
    </p:spTree>
    <p:extLst>
      <p:ext uri="{BB962C8B-B14F-4D97-AF65-F5344CB8AC3E}">
        <p14:creationId xmlns:p14="http://schemas.microsoft.com/office/powerpoint/2010/main" val="314673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12</a:t>
            </a:fld>
            <a:endParaRPr lang="en-US"/>
          </a:p>
        </p:txBody>
      </p:sp>
    </p:spTree>
    <p:extLst>
      <p:ext uri="{BB962C8B-B14F-4D97-AF65-F5344CB8AC3E}">
        <p14:creationId xmlns:p14="http://schemas.microsoft.com/office/powerpoint/2010/main" val="132912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13</a:t>
            </a:fld>
            <a:endParaRPr lang="en-US"/>
          </a:p>
        </p:txBody>
      </p:sp>
    </p:spTree>
    <p:extLst>
      <p:ext uri="{BB962C8B-B14F-4D97-AF65-F5344CB8AC3E}">
        <p14:creationId xmlns:p14="http://schemas.microsoft.com/office/powerpoint/2010/main" val="2553871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thick cell wall prevents the antibiotic from working in</a:t>
            </a:r>
            <a:r>
              <a:rPr lang="en-US" baseline="0" dirty="0" smtClean="0"/>
              <a:t> the population of bacteria </a:t>
            </a:r>
          </a:p>
          <a:p>
            <a:r>
              <a:rPr lang="en-US" baseline="0" dirty="0" smtClean="0"/>
              <a:t>The lack of points prevents the antibiotic from working on the triangles in the green population </a:t>
            </a:r>
          </a:p>
          <a:p>
            <a:r>
              <a:rPr lang="en-US" baseline="0" dirty="0" smtClean="0"/>
              <a:t>But all the bacteria are still harmful despite these mutations</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14</a:t>
            </a:fld>
            <a:endParaRPr lang="en-US"/>
          </a:p>
        </p:txBody>
      </p:sp>
    </p:spTree>
    <p:extLst>
      <p:ext uri="{BB962C8B-B14F-4D97-AF65-F5344CB8AC3E}">
        <p14:creationId xmlns:p14="http://schemas.microsoft.com/office/powerpoint/2010/main" val="355138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bacteria look is called a phenotype.</a:t>
            </a:r>
            <a:r>
              <a:rPr lang="en-US" baseline="0" dirty="0" smtClean="0"/>
              <a:t>  Here the phenotype is changing from a star to a triangle due to one change in the building blocks of DNA. DNA makes up genes and genes are what control whether the bacteria have a star or triangle phenotype.</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15</a:t>
            </a:fld>
            <a:endParaRPr lang="en-US"/>
          </a:p>
        </p:txBody>
      </p:sp>
    </p:spTree>
    <p:extLst>
      <p:ext uri="{BB962C8B-B14F-4D97-AF65-F5344CB8AC3E}">
        <p14:creationId xmlns:p14="http://schemas.microsoft.com/office/powerpoint/2010/main" val="32586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set up</a:t>
            </a:r>
            <a:r>
              <a:rPr lang="en-US" baseline="0" dirty="0" smtClean="0"/>
              <a:t> the game, fill a paper plate with beads and pompoms and have students pick a color then give them the antibiotic which is just a string.  Then they can use the string to pick up all the harmful beads, but none of the pompoms.  At the end of the game you can have students think about the implications of the pompoms still being in the population after all the beads are gone and how effective the next dose of antibiotics will be. </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17</a:t>
            </a:fld>
            <a:endParaRPr lang="en-US"/>
          </a:p>
        </p:txBody>
      </p:sp>
    </p:spTree>
    <p:extLst>
      <p:ext uri="{BB962C8B-B14F-4D97-AF65-F5344CB8AC3E}">
        <p14:creationId xmlns:p14="http://schemas.microsoft.com/office/powerpoint/2010/main" val="3130118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color beads</a:t>
            </a:r>
            <a:r>
              <a:rPr lang="en-US" baseline="0" dirty="0" smtClean="0"/>
              <a:t> will go on the string because it is the target of the antibiotic.  We want to emphasize that most bacteria are good, but only this one color is harmful to humans. </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18</a:t>
            </a:fld>
            <a:endParaRPr lang="en-US"/>
          </a:p>
        </p:txBody>
      </p:sp>
    </p:spTree>
    <p:extLst>
      <p:ext uri="{BB962C8B-B14F-4D97-AF65-F5344CB8AC3E}">
        <p14:creationId xmlns:p14="http://schemas.microsoft.com/office/powerpoint/2010/main" val="228792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question on the worksheet.</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20</a:t>
            </a:fld>
            <a:endParaRPr lang="en-US"/>
          </a:p>
        </p:txBody>
      </p:sp>
    </p:spTree>
    <p:extLst>
      <p:ext uri="{BB962C8B-B14F-4D97-AF65-F5344CB8AC3E}">
        <p14:creationId xmlns:p14="http://schemas.microsoft.com/office/powerpoint/2010/main" val="27672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Bacteria are microscopic meaning it is impossible for us to see them with the</a:t>
            </a:r>
            <a:r>
              <a:rPr lang="en-US" baseline="0" dirty="0" smtClean="0"/>
              <a:t> naked eye. On the left are pictures of bacteria that have been stained to be viewed under the microscope.  Note the different shapes that bacteria form including circles that create chains, rods and spirochetes that look like tiny worms.</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4</a:t>
            </a:fld>
            <a:endParaRPr lang="en-US"/>
          </a:p>
        </p:txBody>
      </p:sp>
    </p:spTree>
    <p:extLst>
      <p:ext uri="{BB962C8B-B14F-4D97-AF65-F5344CB8AC3E}">
        <p14:creationId xmlns:p14="http://schemas.microsoft.com/office/powerpoint/2010/main" val="82461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Bacteria live on every surface of the entire</a:t>
            </a:r>
            <a:r>
              <a:rPr lang="en-US" baseline="0" dirty="0" smtClean="0"/>
              <a:t> planet and they carry out important functions that contribute to human health and environmental cleanliness.</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5</a:t>
            </a:fld>
            <a:endParaRPr lang="en-US"/>
          </a:p>
        </p:txBody>
      </p:sp>
    </p:spTree>
    <p:extLst>
      <p:ext uri="{BB962C8B-B14F-4D97-AF65-F5344CB8AC3E}">
        <p14:creationId xmlns:p14="http://schemas.microsoft.com/office/powerpoint/2010/main" val="291195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think of bacteria as only germs that live in the hospital or are</a:t>
            </a:r>
            <a:r>
              <a:rPr lang="en-US" baseline="0" dirty="0" smtClean="0"/>
              <a:t> associated with harm and sickness, but really only a small percentage of bacteria are actually harmful to an already healthy human.</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6</a:t>
            </a:fld>
            <a:endParaRPr lang="en-US"/>
          </a:p>
        </p:txBody>
      </p:sp>
    </p:spTree>
    <p:extLst>
      <p:ext uri="{BB962C8B-B14F-4D97-AF65-F5344CB8AC3E}">
        <p14:creationId xmlns:p14="http://schemas.microsoft.com/office/powerpoint/2010/main" val="14382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we study</a:t>
            </a:r>
            <a:r>
              <a:rPr lang="en-US" baseline="0" dirty="0" smtClean="0"/>
              <a:t> bacteria, the more we are learning that the microbiome is very important to not only health, but also behavior.  We now know that children who interact with dogs at a young age have a lower chance of developing asthma.  We also know that bacteria living on the baboon vagina correlates with whether males choose to mate with a female or not and finally the plenary speaker from today Kay </a:t>
            </a:r>
            <a:r>
              <a:rPr lang="en-US" baseline="0" dirty="0" err="1" smtClean="0"/>
              <a:t>Holekamp</a:t>
            </a:r>
            <a:r>
              <a:rPr lang="en-US" baseline="0" dirty="0" smtClean="0"/>
              <a:t> is starting to study the spotted hyena microbiome to better understand it’s role in behavior.    </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7</a:t>
            </a:fld>
            <a:endParaRPr lang="en-US"/>
          </a:p>
        </p:txBody>
      </p:sp>
    </p:spTree>
    <p:extLst>
      <p:ext uri="{BB962C8B-B14F-4D97-AF65-F5344CB8AC3E}">
        <p14:creationId xmlns:p14="http://schemas.microsoft.com/office/powerpoint/2010/main" val="372693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now know that bacteria can live deep in the ocean on hydrothermal vents where they withstand extreme temperature and pressure conditions.  We are also realizing that bacteria are important symbionts with corals even though for a long time people though that zooxanthella an algae was the only important coral symbiont. </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8</a:t>
            </a:fld>
            <a:endParaRPr lang="en-US"/>
          </a:p>
        </p:txBody>
      </p:sp>
    </p:spTree>
    <p:extLst>
      <p:ext uri="{BB962C8B-B14F-4D97-AF65-F5344CB8AC3E}">
        <p14:creationId xmlns:p14="http://schemas.microsoft.com/office/powerpoint/2010/main" val="293355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Bacteria provide nitrogen</a:t>
            </a:r>
            <a:r>
              <a:rPr lang="en-US" baseline="0" dirty="0" smtClean="0"/>
              <a:t> and carbon to help plants survive and grow. Growing plants in soil without bacteria greatly reduces plant yield. </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9</a:t>
            </a:fld>
            <a:endParaRPr lang="en-US"/>
          </a:p>
        </p:txBody>
      </p:sp>
    </p:spTree>
    <p:extLst>
      <p:ext uri="{BB962C8B-B14F-4D97-AF65-F5344CB8AC3E}">
        <p14:creationId xmlns:p14="http://schemas.microsoft.com/office/powerpoint/2010/main" val="362001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know that bacteria live on us and in us including in our gut to help control food digestion and on our hands and skin to help our immune system fend of more harmful bacteria. Common example is that babies born through a C-section are often </a:t>
            </a:r>
            <a:r>
              <a:rPr lang="en-US" baseline="0" dirty="0" err="1" smtClean="0"/>
              <a:t>immunodeficient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F97D80-31DC-493A-8C32-4F86C11021FE}" type="slidenum">
              <a:rPr lang="en-US" smtClean="0"/>
              <a:t>10</a:t>
            </a:fld>
            <a:endParaRPr lang="en-US"/>
          </a:p>
        </p:txBody>
      </p:sp>
    </p:spTree>
    <p:extLst>
      <p:ext uri="{BB962C8B-B14F-4D97-AF65-F5344CB8AC3E}">
        <p14:creationId xmlns:p14="http://schemas.microsoft.com/office/powerpoint/2010/main" val="268817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Staphylococcus aureus (MRSA</a:t>
            </a:r>
            <a:r>
              <a:rPr lang="en-US" sz="1200" b="0" i="0" kern="1200" dirty="0" smtClean="0">
                <a:solidFill>
                  <a:schemeClr val="tx1"/>
                </a:solidFill>
                <a:effectLst/>
                <a:latin typeface="+mn-lt"/>
                <a:ea typeface="+mn-ea"/>
                <a:cs typeface="+mn-cs"/>
              </a:rPr>
              <a:t>) – very concerning</a:t>
            </a:r>
            <a:r>
              <a:rPr lang="en-US" sz="1200" b="0" i="0" kern="1200" baseline="0" dirty="0" smtClean="0">
                <a:solidFill>
                  <a:schemeClr val="tx1"/>
                </a:solidFill>
                <a:effectLst/>
                <a:latin typeface="+mn-lt"/>
                <a:ea typeface="+mn-ea"/>
                <a:cs typeface="+mn-cs"/>
              </a:rPr>
              <a:t> bacteria associated with the infection of cuts</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Pseudomonas </a:t>
            </a:r>
            <a:r>
              <a:rPr lang="en-US" sz="1200" b="0" i="0" kern="1200" dirty="0" smtClean="0">
                <a:solidFill>
                  <a:schemeClr val="tx1"/>
                </a:solidFill>
                <a:effectLst/>
                <a:latin typeface="+mn-lt"/>
                <a:ea typeface="+mn-ea"/>
                <a:cs typeface="+mn-cs"/>
              </a:rPr>
              <a:t>aeruginosa</a:t>
            </a:r>
            <a:r>
              <a:rPr lang="en-US" sz="1200" b="0" i="0" kern="1200" baseline="0" dirty="0" smtClean="0">
                <a:solidFill>
                  <a:schemeClr val="tx1"/>
                </a:solidFill>
                <a:effectLst/>
                <a:latin typeface="+mn-lt"/>
                <a:ea typeface="+mn-ea"/>
                <a:cs typeface="+mn-cs"/>
              </a:rPr>
              <a:t> – opportunistic pathogen that often colonizes the lungs of cystic fibrosis patients.</a:t>
            </a:r>
            <a:endParaRPr lang="en-US" sz="1200" b="0" i="0" kern="1200" dirty="0" smtClean="0">
              <a:solidFill>
                <a:schemeClr val="tx1"/>
              </a:solidFill>
              <a:effectLst/>
              <a:latin typeface="+mn-lt"/>
              <a:ea typeface="+mn-ea"/>
              <a:cs typeface="+mn-cs"/>
            </a:endParaRPr>
          </a:p>
          <a:p>
            <a:r>
              <a:rPr lang="en-US" dirty="0" smtClean="0"/>
              <a:t>Listeria </a:t>
            </a:r>
            <a:r>
              <a:rPr lang="en-US" dirty="0" smtClean="0"/>
              <a:t>–</a:t>
            </a:r>
            <a:r>
              <a:rPr lang="en-US" baseline="0" dirty="0" smtClean="0"/>
              <a:t> food born pathogen </a:t>
            </a:r>
            <a:endParaRPr lang="en-US" dirty="0" smtClean="0"/>
          </a:p>
          <a:p>
            <a:r>
              <a:rPr lang="en-US" dirty="0" smtClean="0"/>
              <a:t>Salmonella</a:t>
            </a:r>
            <a:r>
              <a:rPr lang="en-US" baseline="0" dirty="0" smtClean="0"/>
              <a:t> – food born pathogen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F97D80-31DC-493A-8C32-4F86C11021FE}" type="slidenum">
              <a:rPr lang="en-US" smtClean="0"/>
              <a:t>11</a:t>
            </a:fld>
            <a:endParaRPr lang="en-US"/>
          </a:p>
        </p:txBody>
      </p:sp>
    </p:spTree>
    <p:extLst>
      <p:ext uri="{BB962C8B-B14F-4D97-AF65-F5344CB8AC3E}">
        <p14:creationId xmlns:p14="http://schemas.microsoft.com/office/powerpoint/2010/main" val="339425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FBDAD-0A42-4BE6-95CC-A8BA982BFC9F}"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392662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FBDAD-0A42-4BE6-95CC-A8BA982BFC9F}"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166438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FBDAD-0A42-4BE6-95CC-A8BA982BFC9F}"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213384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FBDAD-0A42-4BE6-95CC-A8BA982BFC9F}"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78477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FBDAD-0A42-4BE6-95CC-A8BA982BFC9F}"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184785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FBDAD-0A42-4BE6-95CC-A8BA982BFC9F}"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215644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FBDAD-0A42-4BE6-95CC-A8BA982BFC9F}"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299297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FBDAD-0A42-4BE6-95CC-A8BA982BFC9F}"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27979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FBDAD-0A42-4BE6-95CC-A8BA982BFC9F}"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119894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FBDAD-0A42-4BE6-95CC-A8BA982BFC9F}"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250147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FBDAD-0A42-4BE6-95CC-A8BA982BFC9F}"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45B47-7178-4875-B5A0-7445064329ED}" type="slidenum">
              <a:rPr lang="en-US" smtClean="0"/>
              <a:t>‹#›</a:t>
            </a:fld>
            <a:endParaRPr lang="en-US"/>
          </a:p>
        </p:txBody>
      </p:sp>
    </p:spTree>
    <p:extLst>
      <p:ext uri="{BB962C8B-B14F-4D97-AF65-F5344CB8AC3E}">
        <p14:creationId xmlns:p14="http://schemas.microsoft.com/office/powerpoint/2010/main" val="375761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FBDAD-0A42-4BE6-95CC-A8BA982BFC9F}"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45B47-7178-4875-B5A0-7445064329ED}" type="slidenum">
              <a:rPr lang="en-US" smtClean="0"/>
              <a:t>‹#›</a:t>
            </a:fld>
            <a:endParaRPr lang="en-US"/>
          </a:p>
        </p:txBody>
      </p:sp>
    </p:spTree>
    <p:extLst>
      <p:ext uri="{BB962C8B-B14F-4D97-AF65-F5344CB8AC3E}">
        <p14:creationId xmlns:p14="http://schemas.microsoft.com/office/powerpoint/2010/main" val="3579310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0.png"/><Relationship Id="rId5" Type="http://schemas.openxmlformats.org/officeDocument/2006/relationships/image" Target="../media/image46.png"/><Relationship Id="rId10"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41.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39.png"/><Relationship Id="rId5" Type="http://schemas.openxmlformats.org/officeDocument/2006/relationships/image" Target="../media/image45.png"/><Relationship Id="rId10" Type="http://schemas.openxmlformats.org/officeDocument/2006/relationships/image" Target="../media/image38.png"/><Relationship Id="rId4" Type="http://schemas.openxmlformats.org/officeDocument/2006/relationships/image" Target="../media/image44.png"/><Relationship Id="rId9" Type="http://schemas.openxmlformats.org/officeDocument/2006/relationships/image" Target="../media/image37.pn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04330" y="1710469"/>
            <a:ext cx="4047963" cy="4132226"/>
          </a:xfrm>
          <a:prstGeom prst="rect">
            <a:avLst/>
          </a:prstGeom>
        </p:spPr>
      </p:pic>
      <p:sp>
        <p:nvSpPr>
          <p:cNvPr id="11" name="TextBox 10"/>
          <p:cNvSpPr txBox="1"/>
          <p:nvPr/>
        </p:nvSpPr>
        <p:spPr>
          <a:xfrm>
            <a:off x="1" y="5956705"/>
            <a:ext cx="9144000" cy="923330"/>
          </a:xfrm>
          <a:prstGeom prst="rect">
            <a:avLst/>
          </a:prstGeom>
          <a:solidFill>
            <a:schemeClr val="tx2">
              <a:lumMod val="50000"/>
              <a:alpha val="85000"/>
            </a:schemeClr>
          </a:solidFill>
          <a:ln w="15875">
            <a:solidFill>
              <a:schemeClr val="bg1"/>
            </a:solidFill>
          </a:ln>
        </p:spPr>
        <p:txBody>
          <a:bodyPr wrap="square" rtlCol="0">
            <a:spAutoFit/>
          </a:bodyPr>
          <a:lstStyle/>
          <a:p>
            <a:pPr algn="ctr"/>
            <a:r>
              <a:rPr lang="en-US" dirty="0" smtClean="0">
                <a:solidFill>
                  <a:schemeClr val="bg1"/>
                </a:solidFill>
                <a:latin typeface="Khmer UI" panose="020B0502040204020203" pitchFamily="34" charset="0"/>
                <a:cs typeface="Khmer UI" panose="020B0502040204020203" pitchFamily="34" charset="0"/>
              </a:rPr>
              <a:t>Heather Kittredge</a:t>
            </a:r>
          </a:p>
          <a:p>
            <a:pPr algn="ctr"/>
            <a:r>
              <a:rPr lang="en-US" dirty="0" smtClean="0">
                <a:solidFill>
                  <a:schemeClr val="bg1"/>
                </a:solidFill>
                <a:latin typeface="Khmer UI" panose="020B0502040204020203" pitchFamily="34" charset="0"/>
                <a:cs typeface="Khmer UI" panose="020B0502040204020203" pitchFamily="34" charset="0"/>
              </a:rPr>
              <a:t>W.K. Kellogg Biological Station</a:t>
            </a:r>
          </a:p>
          <a:p>
            <a:pPr algn="ctr"/>
            <a:r>
              <a:rPr lang="en-US" dirty="0" smtClean="0">
                <a:solidFill>
                  <a:schemeClr val="bg1"/>
                </a:solidFill>
                <a:latin typeface="Khmer UI" panose="020B0502040204020203" pitchFamily="34" charset="0"/>
                <a:cs typeface="Khmer UI" panose="020B0502040204020203" pitchFamily="34" charset="0"/>
              </a:rPr>
              <a:t>K-12 Partnership Spring 2017 Workshop</a:t>
            </a:r>
          </a:p>
        </p:txBody>
      </p:sp>
      <p:sp>
        <p:nvSpPr>
          <p:cNvPr id="12" name="Title 1"/>
          <p:cNvSpPr txBox="1">
            <a:spLocks/>
          </p:cNvSpPr>
          <p:nvPr/>
        </p:nvSpPr>
        <p:spPr>
          <a:xfrm>
            <a:off x="317805" y="26464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Khmer UI" panose="020B0502040204020203" pitchFamily="34" charset="0"/>
                <a:cs typeface="Khmer UI" panose="020B0502040204020203" pitchFamily="34" charset="0"/>
              </a:rPr>
              <a:t>Bacterial population dynamics with beads and bracelets</a:t>
            </a:r>
            <a:endParaRPr lang="en-US" dirty="0">
              <a:latin typeface="Khmer UI" panose="020B0502040204020203" pitchFamily="34" charset="0"/>
              <a:cs typeface="Khmer UI" panose="020B0502040204020203" pitchFamily="34" charset="0"/>
            </a:endParaRPr>
          </a:p>
        </p:txBody>
      </p:sp>
    </p:spTree>
    <p:extLst>
      <p:ext uri="{BB962C8B-B14F-4D97-AF65-F5344CB8AC3E}">
        <p14:creationId xmlns:p14="http://schemas.microsoft.com/office/powerpoint/2010/main" val="3724014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Khmer UI" panose="020B0502040204020203" pitchFamily="34" charset="0"/>
                <a:cs typeface="Khmer UI" panose="020B0502040204020203" pitchFamily="34" charset="0"/>
              </a:rPr>
              <a:t>On &amp; in humans</a:t>
            </a:r>
            <a:endParaRPr lang="en-US" dirty="0">
              <a:latin typeface="Khmer UI" panose="020B0502040204020203" pitchFamily="34" charset="0"/>
              <a:cs typeface="Khmer UI" panose="020B0502040204020203" pitchFamily="34" charset="0"/>
            </a:endParaRPr>
          </a:p>
        </p:txBody>
      </p:sp>
      <p:pic>
        <p:nvPicPr>
          <p:cNvPr id="3" name="Picture 2" descr="Image result for human microbio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171700"/>
            <a:ext cx="449471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uman gut microbio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955" y="2057400"/>
            <a:ext cx="3651669"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che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chee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3941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a:bodyPr>
          <a:lstStyle/>
          <a:p>
            <a:pPr algn="l"/>
            <a:r>
              <a:rPr lang="en-US" dirty="0" smtClean="0">
                <a:latin typeface="Khmer UI" panose="020B0502040204020203" pitchFamily="34" charset="0"/>
                <a:cs typeface="Khmer UI" panose="020B0502040204020203" pitchFamily="34" charset="0"/>
              </a:rPr>
              <a:t>Bacteria that can harm humans.</a:t>
            </a:r>
            <a:endParaRPr lang="en-US" dirty="0">
              <a:latin typeface="Khmer UI" panose="020B0502040204020203" pitchFamily="34" charset="0"/>
              <a:cs typeface="Khmer UI" panose="020B0502040204020203" pitchFamily="34" charset="0"/>
            </a:endParaRPr>
          </a:p>
        </p:txBody>
      </p:sp>
      <p:pic>
        <p:nvPicPr>
          <p:cNvPr id="3074" name="Picture 2" descr="Image result for bacterial infec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3248" y="2200385"/>
            <a:ext cx="4524378" cy="3371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cterial infecti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936" y="1420969"/>
            <a:ext cx="3660864" cy="232934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sneez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neez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936" y="3886200"/>
            <a:ext cx="3660864" cy="261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35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a:bodyPr>
          <a:lstStyle/>
          <a:p>
            <a:r>
              <a:rPr lang="en-US" dirty="0" smtClean="0">
                <a:latin typeface="Khmer UI" panose="020B0502040204020203" pitchFamily="34" charset="0"/>
                <a:cs typeface="Khmer UI" panose="020B0502040204020203" pitchFamily="34" charset="0"/>
              </a:rPr>
              <a:t>Medicine helps us feel better!</a:t>
            </a:r>
            <a:endParaRPr lang="en-US" dirty="0">
              <a:latin typeface="Khmer UI" panose="020B0502040204020203" pitchFamily="34" charset="0"/>
              <a:cs typeface="Khmer UI" panose="020B0502040204020203" pitchFamily="34" charset="0"/>
            </a:endParaRPr>
          </a:p>
        </p:txBody>
      </p:sp>
      <p:sp>
        <p:nvSpPr>
          <p:cNvPr id="3" name="AutoShape 6" descr="Image result for sneez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neez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doct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docto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docto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71" y="1964138"/>
            <a:ext cx="7765703" cy="3862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6271" y="4872920"/>
            <a:ext cx="7765703" cy="954107"/>
          </a:xfrm>
          <a:prstGeom prst="rect">
            <a:avLst/>
          </a:prstGeom>
          <a:solidFill>
            <a:schemeClr val="bg1">
              <a:alpha val="61000"/>
            </a:schemeClr>
          </a:solidFill>
        </p:spPr>
        <p:txBody>
          <a:bodyPr wrap="square" rtlCol="0">
            <a:spAutoFit/>
          </a:bodyPr>
          <a:lstStyle/>
          <a:p>
            <a:pPr algn="ctr"/>
            <a:r>
              <a:rPr lang="en-US" sz="2800" dirty="0" smtClean="0">
                <a:latin typeface="Khmer UI" panose="020B0502040204020203" pitchFamily="34" charset="0"/>
                <a:ea typeface="+mj-ea"/>
                <a:cs typeface="Khmer UI" panose="020B0502040204020203" pitchFamily="34" charset="0"/>
              </a:rPr>
              <a:t>Antibiotics are a special type of medicine that work on bacteria. </a:t>
            </a:r>
            <a:endParaRPr lang="en-US" sz="2800" dirty="0">
              <a:latin typeface="Khmer UI" panose="020B0502040204020203" pitchFamily="34" charset="0"/>
              <a:ea typeface="+mj-ea"/>
              <a:cs typeface="Khmer UI" panose="020B0502040204020203" pitchFamily="34" charset="0"/>
            </a:endParaRPr>
          </a:p>
        </p:txBody>
      </p:sp>
      <p:sp>
        <p:nvSpPr>
          <p:cNvPr id="10" name="TextBox 9"/>
          <p:cNvSpPr txBox="1"/>
          <p:nvPr/>
        </p:nvSpPr>
        <p:spPr>
          <a:xfrm>
            <a:off x="1676400" y="1440918"/>
            <a:ext cx="6096000" cy="523220"/>
          </a:xfrm>
          <a:prstGeom prst="rect">
            <a:avLst/>
          </a:prstGeom>
          <a:noFill/>
        </p:spPr>
        <p:txBody>
          <a:bodyPr wrap="square" rtlCol="0">
            <a:spAutoFit/>
          </a:bodyPr>
          <a:lstStyle/>
          <a:p>
            <a:r>
              <a:rPr lang="en-US" sz="2800" dirty="0">
                <a:latin typeface="Khmer UI" panose="020B0502040204020203" pitchFamily="34" charset="0"/>
                <a:ea typeface="+mj-ea"/>
                <a:cs typeface="Khmer UI" panose="020B0502040204020203" pitchFamily="34" charset="0"/>
              </a:rPr>
              <a:t>But how does medicine really work?</a:t>
            </a:r>
          </a:p>
        </p:txBody>
      </p:sp>
    </p:spTree>
    <p:extLst>
      <p:ext uri="{BB962C8B-B14F-4D97-AF65-F5344CB8AC3E}">
        <p14:creationId xmlns:p14="http://schemas.microsoft.com/office/powerpoint/2010/main" val="272473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35" y="465137"/>
            <a:ext cx="8305800" cy="1143000"/>
          </a:xfrm>
        </p:spPr>
        <p:txBody>
          <a:bodyPr>
            <a:normAutofit fontScale="90000"/>
          </a:bodyPr>
          <a:lstStyle/>
          <a:p>
            <a:pPr algn="l"/>
            <a:r>
              <a:rPr lang="en-US" dirty="0" smtClean="0">
                <a:latin typeface="Khmer UI" panose="020B0502040204020203" pitchFamily="34" charset="0"/>
                <a:cs typeface="Khmer UI" panose="020B0502040204020203" pitchFamily="34" charset="0"/>
              </a:rPr>
              <a:t>The </a:t>
            </a:r>
            <a:r>
              <a:rPr lang="en-US" dirty="0" smtClean="0">
                <a:latin typeface="Khmer UI" panose="020B0502040204020203" pitchFamily="34" charset="0"/>
                <a:cs typeface="Khmer UI" panose="020B0502040204020203" pitchFamily="34" charset="0"/>
              </a:rPr>
              <a:t>antibiotic</a:t>
            </a:r>
            <a:r>
              <a:rPr lang="en-US" dirty="0" smtClean="0">
                <a:latin typeface="Khmer UI" panose="020B0502040204020203" pitchFamily="34" charset="0"/>
                <a:cs typeface="Khmer UI" panose="020B0502040204020203" pitchFamily="34" charset="0"/>
              </a:rPr>
              <a:t> </a:t>
            </a:r>
            <a:r>
              <a:rPr lang="en-US" dirty="0" smtClean="0">
                <a:latin typeface="Khmer UI" panose="020B0502040204020203" pitchFamily="34" charset="0"/>
                <a:cs typeface="Khmer UI" panose="020B0502040204020203" pitchFamily="34" charset="0"/>
              </a:rPr>
              <a:t>targets a specific part of the bacteria.</a:t>
            </a:r>
            <a:endParaRPr lang="en-US" dirty="0">
              <a:latin typeface="Khmer UI" panose="020B0502040204020203" pitchFamily="34" charset="0"/>
              <a:cs typeface="Khmer UI" panose="020B0502040204020203" pitchFamily="34" charset="0"/>
            </a:endParaRPr>
          </a:p>
        </p:txBody>
      </p:sp>
      <p:sp>
        <p:nvSpPr>
          <p:cNvPr id="3" name="AutoShape 6" descr="Image result for sneez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neez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doct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docto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docto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8"/>
          <p:cNvSpPr/>
          <p:nvPr/>
        </p:nvSpPr>
        <p:spPr>
          <a:xfrm>
            <a:off x="1596787" y="2194763"/>
            <a:ext cx="1219200" cy="1219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475808" y="4330368"/>
            <a:ext cx="1676400" cy="13716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429000" y="2438400"/>
            <a:ext cx="51054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Khmer UI" panose="020B0502040204020203" pitchFamily="34" charset="0"/>
                <a:cs typeface="Khmer UI" panose="020B0502040204020203" pitchFamily="34" charset="0"/>
              </a:rPr>
              <a:t>Antibiotics</a:t>
            </a:r>
            <a:r>
              <a:rPr lang="en-US" dirty="0" smtClean="0">
                <a:latin typeface="Khmer UI" panose="020B0502040204020203" pitchFamily="34" charset="0"/>
                <a:cs typeface="Khmer UI" panose="020B0502040204020203" pitchFamily="34" charset="0"/>
              </a:rPr>
              <a:t> </a:t>
            </a:r>
            <a:r>
              <a:rPr lang="en-US" dirty="0" smtClean="0">
                <a:latin typeface="Khmer UI" panose="020B0502040204020203" pitchFamily="34" charset="0"/>
                <a:cs typeface="Khmer UI" panose="020B0502040204020203" pitchFamily="34" charset="0"/>
              </a:rPr>
              <a:t>can bind to the wall that surrounds and protects a bacterium.</a:t>
            </a:r>
            <a:endParaRPr lang="en-US" dirty="0">
              <a:latin typeface="Khmer UI" panose="020B0502040204020203" pitchFamily="34" charset="0"/>
              <a:cs typeface="Khmer UI" panose="020B0502040204020203" pitchFamily="34" charset="0"/>
            </a:endParaRPr>
          </a:p>
        </p:txBody>
      </p:sp>
      <p:sp>
        <p:nvSpPr>
          <p:cNvPr id="12" name="Title 1"/>
          <p:cNvSpPr txBox="1">
            <a:spLocks/>
          </p:cNvSpPr>
          <p:nvPr/>
        </p:nvSpPr>
        <p:spPr>
          <a:xfrm>
            <a:off x="3657600" y="4330368"/>
            <a:ext cx="4914331" cy="153703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Khmer UI" panose="020B0502040204020203" pitchFamily="34" charset="0"/>
                <a:cs typeface="Khmer UI" panose="020B0502040204020203" pitchFamily="34" charset="0"/>
              </a:rPr>
              <a:t>Antibiotics</a:t>
            </a:r>
            <a:r>
              <a:rPr lang="en-US" dirty="0" smtClean="0">
                <a:latin typeface="Khmer UI" panose="020B0502040204020203" pitchFamily="34" charset="0"/>
                <a:cs typeface="Khmer UI" panose="020B0502040204020203" pitchFamily="34" charset="0"/>
              </a:rPr>
              <a:t> </a:t>
            </a:r>
            <a:r>
              <a:rPr lang="en-US" dirty="0" smtClean="0">
                <a:latin typeface="Khmer UI" panose="020B0502040204020203" pitchFamily="34" charset="0"/>
                <a:cs typeface="Khmer UI" panose="020B0502040204020203" pitchFamily="34" charset="0"/>
              </a:rPr>
              <a:t>can cut off the points on the stars so the bacteria cannot infect other cells.</a:t>
            </a:r>
            <a:endParaRPr lang="en-US" dirty="0">
              <a:latin typeface="Khmer UI" panose="020B0502040204020203" pitchFamily="34" charset="0"/>
              <a:cs typeface="Khmer UI" panose="020B0502040204020203" pitchFamily="34" charset="0"/>
            </a:endParaRPr>
          </a:p>
        </p:txBody>
      </p:sp>
      <p:cxnSp>
        <p:nvCxnSpPr>
          <p:cNvPr id="13" name="Straight Arrow Connector 12"/>
          <p:cNvCxnSpPr/>
          <p:nvPr/>
        </p:nvCxnSpPr>
        <p:spPr>
          <a:xfrm flipH="1" flipV="1">
            <a:off x="2410680" y="2843600"/>
            <a:ext cx="762000" cy="571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596788" y="4530236"/>
            <a:ext cx="1351843" cy="1191035"/>
            <a:chOff x="1596788" y="4530236"/>
            <a:chExt cx="1351843" cy="1191035"/>
          </a:xfrm>
        </p:grpSpPr>
        <p:cxnSp>
          <p:nvCxnSpPr>
            <p:cNvPr id="15" name="Straight Connector 14"/>
            <p:cNvCxnSpPr/>
            <p:nvPr/>
          </p:nvCxnSpPr>
          <p:spPr>
            <a:xfrm flipH="1">
              <a:off x="1596788" y="4754736"/>
              <a:ext cx="148987" cy="44987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776752" y="4738682"/>
              <a:ext cx="171879" cy="44987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084555" y="4530236"/>
              <a:ext cx="4589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712793" y="5403928"/>
              <a:ext cx="458904" cy="3173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528962" y="5403928"/>
              <a:ext cx="380784" cy="3173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084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57147" cy="1143000"/>
          </a:xfrm>
        </p:spPr>
        <p:txBody>
          <a:bodyPr>
            <a:normAutofit fontScale="90000"/>
          </a:bodyPr>
          <a:lstStyle/>
          <a:p>
            <a:pPr algn="l"/>
            <a:r>
              <a:rPr lang="en-US" dirty="0">
                <a:latin typeface="Khmer UI" panose="020B0502040204020203" pitchFamily="34" charset="0"/>
                <a:cs typeface="Khmer UI" panose="020B0502040204020203" pitchFamily="34" charset="0"/>
              </a:rPr>
              <a:t>V</a:t>
            </a:r>
            <a:r>
              <a:rPr lang="en-US" dirty="0" smtClean="0">
                <a:latin typeface="Khmer UI" panose="020B0502040204020203" pitchFamily="34" charset="0"/>
                <a:cs typeface="Khmer UI" panose="020B0502040204020203" pitchFamily="34" charset="0"/>
              </a:rPr>
              <a:t>ariation in bacterial populations can make bacteria </a:t>
            </a:r>
            <a:r>
              <a:rPr lang="en-US" dirty="0" smtClean="0">
                <a:solidFill>
                  <a:srgbClr val="FF0000"/>
                </a:solidFill>
                <a:latin typeface="Khmer UI" panose="020B0502040204020203" pitchFamily="34" charset="0"/>
                <a:cs typeface="Khmer UI" panose="020B0502040204020203" pitchFamily="34" charset="0"/>
              </a:rPr>
              <a:t>resistant</a:t>
            </a:r>
            <a:r>
              <a:rPr lang="en-US" dirty="0" smtClean="0">
                <a:latin typeface="Khmer UI" panose="020B0502040204020203" pitchFamily="34" charset="0"/>
                <a:cs typeface="Khmer UI" panose="020B0502040204020203" pitchFamily="34" charset="0"/>
              </a:rPr>
              <a:t> to </a:t>
            </a:r>
            <a:r>
              <a:rPr lang="en-US" dirty="0" smtClean="0">
                <a:latin typeface="Khmer UI" panose="020B0502040204020203" pitchFamily="34" charset="0"/>
                <a:cs typeface="Khmer UI" panose="020B0502040204020203" pitchFamily="34" charset="0"/>
              </a:rPr>
              <a:t>antibiotics</a:t>
            </a:r>
            <a:r>
              <a:rPr lang="en-US" dirty="0" smtClean="0">
                <a:latin typeface="Khmer UI" panose="020B0502040204020203" pitchFamily="34" charset="0"/>
                <a:cs typeface="Khmer UI" panose="020B0502040204020203" pitchFamily="34" charset="0"/>
              </a:rPr>
              <a:t>.</a:t>
            </a:r>
            <a:endParaRPr lang="en-US" dirty="0">
              <a:latin typeface="Khmer UI" panose="020B0502040204020203" pitchFamily="34" charset="0"/>
              <a:cs typeface="Khmer UI" panose="020B0502040204020203" pitchFamily="34" charset="0"/>
            </a:endParaRPr>
          </a:p>
        </p:txBody>
      </p:sp>
      <p:sp>
        <p:nvSpPr>
          <p:cNvPr id="4" name="Oval 3"/>
          <p:cNvSpPr/>
          <p:nvPr/>
        </p:nvSpPr>
        <p:spPr>
          <a:xfrm>
            <a:off x="913263" y="1992222"/>
            <a:ext cx="7620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217561" y="3388632"/>
            <a:ext cx="1066800" cy="9144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086600" y="3733800"/>
            <a:ext cx="1066800" cy="9144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934200" y="2392251"/>
            <a:ext cx="1066800" cy="9144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867400" y="4908997"/>
            <a:ext cx="1066800" cy="9144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16456" y="2656765"/>
            <a:ext cx="7620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048000" y="3886200"/>
            <a:ext cx="7620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38400" y="5294898"/>
            <a:ext cx="7620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152632" y="2324496"/>
            <a:ext cx="7620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3733800"/>
            <a:ext cx="762000" cy="7620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3122" y="4913898"/>
            <a:ext cx="7620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Extract 21"/>
          <p:cNvSpPr/>
          <p:nvPr/>
        </p:nvSpPr>
        <p:spPr>
          <a:xfrm>
            <a:off x="5577441" y="2070743"/>
            <a:ext cx="838200" cy="910028"/>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a:off x="7620000" y="5146870"/>
            <a:ext cx="838200" cy="910028"/>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2057400" y="4354211"/>
            <a:ext cx="650544" cy="4143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276170" y="3465398"/>
            <a:ext cx="828848" cy="801802"/>
            <a:chOff x="1596788" y="4530236"/>
            <a:chExt cx="1351843" cy="1191035"/>
          </a:xfrm>
        </p:grpSpPr>
        <p:cxnSp>
          <p:nvCxnSpPr>
            <p:cNvPr id="30" name="Straight Connector 29"/>
            <p:cNvCxnSpPr/>
            <p:nvPr/>
          </p:nvCxnSpPr>
          <p:spPr>
            <a:xfrm flipH="1">
              <a:off x="1596788" y="4754736"/>
              <a:ext cx="148987" cy="44987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2776752" y="4738682"/>
              <a:ext cx="171879" cy="44987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084555" y="4530236"/>
              <a:ext cx="4589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712793" y="5403928"/>
              <a:ext cx="458904" cy="3173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528962" y="5403928"/>
              <a:ext cx="380784" cy="3173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a:xfrm flipH="1" flipV="1">
            <a:off x="3429000" y="4267200"/>
            <a:ext cx="650544" cy="4143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5550019" y="2284694"/>
            <a:ext cx="828848" cy="696077"/>
            <a:chOff x="1596788" y="4530236"/>
            <a:chExt cx="1351843" cy="1191035"/>
          </a:xfrm>
        </p:grpSpPr>
        <p:cxnSp>
          <p:nvCxnSpPr>
            <p:cNvPr id="37" name="Straight Connector 36"/>
            <p:cNvCxnSpPr/>
            <p:nvPr/>
          </p:nvCxnSpPr>
          <p:spPr>
            <a:xfrm flipH="1">
              <a:off x="1596788" y="4754736"/>
              <a:ext cx="148987" cy="44987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776752" y="4738682"/>
              <a:ext cx="171879" cy="44987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84555" y="4530236"/>
              <a:ext cx="4589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712793" y="5403928"/>
              <a:ext cx="458904" cy="3173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528962" y="5403928"/>
              <a:ext cx="380784" cy="3173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937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24" y="304800"/>
            <a:ext cx="8458200" cy="1143000"/>
          </a:xfrm>
        </p:spPr>
        <p:txBody>
          <a:bodyPr>
            <a:normAutofit fontScale="90000"/>
          </a:bodyPr>
          <a:lstStyle/>
          <a:p>
            <a:pPr algn="l"/>
            <a:r>
              <a:rPr lang="en-US" sz="3600" dirty="0" smtClean="0">
                <a:latin typeface="Khmer UI" panose="020B0502040204020203" pitchFamily="34" charset="0"/>
                <a:cs typeface="Khmer UI" panose="020B0502040204020203" pitchFamily="34" charset="0"/>
              </a:rPr>
              <a:t>This variation is caused by mutations that can change the way bacteria look.</a:t>
            </a:r>
            <a:endParaRPr lang="en-US" sz="3600" dirty="0">
              <a:latin typeface="Khmer UI" panose="020B0502040204020203" pitchFamily="34" charset="0"/>
              <a:cs typeface="Khmer UI" panose="020B0502040204020203" pitchFamily="34" charset="0"/>
            </a:endParaRPr>
          </a:p>
        </p:txBody>
      </p:sp>
      <p:sp>
        <p:nvSpPr>
          <p:cNvPr id="5" name="5-Point Star 4"/>
          <p:cNvSpPr/>
          <p:nvPr/>
        </p:nvSpPr>
        <p:spPr>
          <a:xfrm>
            <a:off x="1524000" y="1752063"/>
            <a:ext cx="1905000" cy="18288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038600" y="2666463"/>
            <a:ext cx="1447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descr="Image result for D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799" y="4031891"/>
            <a:ext cx="3985743" cy="15942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age result for D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0762" y="4031891"/>
            <a:ext cx="3985743" cy="15942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676" y="4300757"/>
            <a:ext cx="1651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905000" y="4046379"/>
            <a:ext cx="1143000" cy="1594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76618" y="4046379"/>
            <a:ext cx="1143000" cy="1594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Extract 10"/>
          <p:cNvSpPr/>
          <p:nvPr/>
        </p:nvSpPr>
        <p:spPr>
          <a:xfrm>
            <a:off x="6273176" y="1981200"/>
            <a:ext cx="1143000" cy="14478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064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93" y="457200"/>
            <a:ext cx="8305800" cy="1143000"/>
          </a:xfrm>
        </p:spPr>
        <p:txBody>
          <a:bodyPr>
            <a:normAutofit fontScale="90000"/>
          </a:bodyPr>
          <a:lstStyle/>
          <a:p>
            <a:pPr algn="l"/>
            <a:r>
              <a:rPr lang="en-US" dirty="0" smtClean="0">
                <a:latin typeface="Khmer UI" panose="020B0502040204020203" pitchFamily="34" charset="0"/>
                <a:cs typeface="Khmer UI" panose="020B0502040204020203" pitchFamily="34" charset="0"/>
              </a:rPr>
              <a:t>After a mutation arises, </a:t>
            </a:r>
            <a:r>
              <a:rPr lang="en-US" dirty="0" smtClean="0">
                <a:latin typeface="Khmer UI" panose="020B0502040204020203" pitchFamily="34" charset="0"/>
                <a:cs typeface="Khmer UI" panose="020B0502040204020203" pitchFamily="34" charset="0"/>
              </a:rPr>
              <a:t>antibiotics</a:t>
            </a:r>
            <a:r>
              <a:rPr lang="en-US" dirty="0" smtClean="0">
                <a:latin typeface="Khmer UI" panose="020B0502040204020203" pitchFamily="34" charset="0"/>
                <a:cs typeface="Khmer UI" panose="020B0502040204020203" pitchFamily="34" charset="0"/>
              </a:rPr>
              <a:t> </a:t>
            </a:r>
            <a:r>
              <a:rPr lang="en-US" dirty="0" smtClean="0">
                <a:latin typeface="Khmer UI" panose="020B0502040204020203" pitchFamily="34" charset="0"/>
                <a:cs typeface="Khmer UI" panose="020B0502040204020203" pitchFamily="34" charset="0"/>
              </a:rPr>
              <a:t>might become ineffective.</a:t>
            </a:r>
            <a:endParaRPr lang="en-US" dirty="0">
              <a:latin typeface="Khmer UI" panose="020B0502040204020203" pitchFamily="34" charset="0"/>
              <a:cs typeface="Khmer UI" panose="020B0502040204020203" pitchFamily="34" charset="0"/>
            </a:endParaRPr>
          </a:p>
        </p:txBody>
      </p:sp>
      <p:sp>
        <p:nvSpPr>
          <p:cNvPr id="3" name="AutoShape 6" descr="Image result for sneez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neez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809" y="2284940"/>
            <a:ext cx="2893968" cy="192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5-Point Star 8"/>
          <p:cNvSpPr/>
          <p:nvPr/>
        </p:nvSpPr>
        <p:spPr>
          <a:xfrm>
            <a:off x="1142999" y="2895600"/>
            <a:ext cx="1201003" cy="1107899"/>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descr="C:\Users\wildcat\AppData\Local\Microsoft\Windows\Temporary Internet Files\Content.IE5\78YLWC6O\AQiA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06" y="4214252"/>
            <a:ext cx="2225263" cy="22252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wildcat\AppData\Local\Microsoft\Windows\Temporary Internet Files\Content.IE5\ZK77K3HX\LetterX.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9640" y="4402861"/>
            <a:ext cx="2148458" cy="2148458"/>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Extract 9"/>
          <p:cNvSpPr/>
          <p:nvPr/>
        </p:nvSpPr>
        <p:spPr>
          <a:xfrm>
            <a:off x="6858569" y="2895600"/>
            <a:ext cx="990600" cy="10668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26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76" y="381000"/>
            <a:ext cx="8458200" cy="1295400"/>
          </a:xfrm>
        </p:spPr>
        <p:txBody>
          <a:bodyPr>
            <a:normAutofit fontScale="90000"/>
          </a:bodyPr>
          <a:lstStyle/>
          <a:p>
            <a:pPr algn="l"/>
            <a:r>
              <a:rPr lang="en-US" sz="3600" dirty="0" smtClean="0">
                <a:latin typeface="Khmer UI" panose="020B0502040204020203" pitchFamily="34" charset="0"/>
                <a:cs typeface="Khmer UI" panose="020B0502040204020203" pitchFamily="34" charset="0"/>
              </a:rPr>
              <a:t>Now let’s use beads and pompoms to better understand the effect of </a:t>
            </a:r>
            <a:r>
              <a:rPr lang="en-US" sz="3600" dirty="0" smtClean="0">
                <a:solidFill>
                  <a:srgbClr val="FF0000"/>
                </a:solidFill>
                <a:latin typeface="Khmer UI" panose="020B0502040204020203" pitchFamily="34" charset="0"/>
                <a:cs typeface="Khmer UI" panose="020B0502040204020203" pitchFamily="34" charset="0"/>
              </a:rPr>
              <a:t>antibiotic resistance </a:t>
            </a:r>
            <a:r>
              <a:rPr lang="en-US" sz="3600" dirty="0" smtClean="0">
                <a:latin typeface="Khmer UI" panose="020B0502040204020203" pitchFamily="34" charset="0"/>
                <a:cs typeface="Khmer UI" panose="020B0502040204020203" pitchFamily="34" charset="0"/>
              </a:rPr>
              <a:t>on </a:t>
            </a:r>
            <a:r>
              <a:rPr lang="en-US" sz="3600" dirty="0" smtClean="0">
                <a:latin typeface="Khmer UI" panose="020B0502040204020203" pitchFamily="34" charset="0"/>
                <a:cs typeface="Khmer UI" panose="020B0502040204020203" pitchFamily="34" charset="0"/>
              </a:rPr>
              <a:t>bacterial populations.</a:t>
            </a:r>
            <a:endParaRPr lang="en-US" sz="3600" dirty="0">
              <a:latin typeface="Khmer UI" panose="020B0502040204020203" pitchFamily="34" charset="0"/>
              <a:cs typeface="Khmer UI" panose="020B0502040204020203" pitchFamily="34" charset="0"/>
            </a:endParaRPr>
          </a:p>
        </p:txBody>
      </p:sp>
      <p:pic>
        <p:nvPicPr>
          <p:cNvPr id="9" name="Picture 2" descr="Image result for be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0"/>
            <a:ext cx="369902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39448"/>
            <a:ext cx="4191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039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81000" y="381000"/>
            <a:ext cx="84582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Khmer UI" panose="020B0502040204020203" pitchFamily="34" charset="0"/>
                <a:cs typeface="Khmer UI" panose="020B0502040204020203" pitchFamily="34" charset="0"/>
              </a:rPr>
              <a:t>All these bacteria live in your body, but the blue bacteria make you sick.</a:t>
            </a:r>
            <a:endParaRPr lang="en-US" sz="3600" dirty="0">
              <a:latin typeface="Khmer UI" panose="020B0502040204020203" pitchFamily="34" charset="0"/>
              <a:cs typeface="Khmer UI" panose="020B0502040204020203" pitchFamily="34" charset="0"/>
            </a:endParaRPr>
          </a:p>
        </p:txBody>
      </p:sp>
      <p:grpSp>
        <p:nvGrpSpPr>
          <p:cNvPr id="2" name="Group 1"/>
          <p:cNvGrpSpPr/>
          <p:nvPr/>
        </p:nvGrpSpPr>
        <p:grpSpPr>
          <a:xfrm>
            <a:off x="829716" y="2828924"/>
            <a:ext cx="7560768" cy="1109629"/>
            <a:chOff x="897784" y="2404778"/>
            <a:chExt cx="7560768" cy="1109629"/>
          </a:xfrm>
        </p:grpSpPr>
        <p:pic>
          <p:nvPicPr>
            <p:cNvPr id="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497" y="2404778"/>
              <a:ext cx="12858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84" y="2442878"/>
              <a:ext cx="11049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113" y="2480977"/>
              <a:ext cx="10382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0420" y="2495232"/>
              <a:ext cx="11334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6346" y="2490256"/>
              <a:ext cx="1042206" cy="99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0614" y="2480977"/>
              <a:ext cx="984956" cy="100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5802814" y="2495515"/>
            <a:ext cx="1352550" cy="1866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381000" y="5181600"/>
            <a:ext cx="84582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Khmer UI" panose="020B0502040204020203" pitchFamily="34" charset="0"/>
                <a:cs typeface="Khmer UI" panose="020B0502040204020203" pitchFamily="34" charset="0"/>
              </a:rPr>
              <a:t>If you were a scientist, what part of the bead might you want to target with </a:t>
            </a:r>
            <a:r>
              <a:rPr lang="en-US" sz="3600" dirty="0" smtClean="0">
                <a:latin typeface="Khmer UI" panose="020B0502040204020203" pitchFamily="34" charset="0"/>
                <a:cs typeface="Khmer UI" panose="020B0502040204020203" pitchFamily="34" charset="0"/>
              </a:rPr>
              <a:t>an antibiotic</a:t>
            </a:r>
            <a:r>
              <a:rPr lang="en-US" sz="3600" dirty="0" smtClean="0">
                <a:latin typeface="Khmer UI" panose="020B0502040204020203" pitchFamily="34" charset="0"/>
                <a:cs typeface="Khmer UI" panose="020B0502040204020203" pitchFamily="34" charset="0"/>
              </a:rPr>
              <a:t>?</a:t>
            </a:r>
            <a:endParaRPr lang="en-US" sz="3600" dirty="0">
              <a:latin typeface="Khmer UI" panose="020B0502040204020203" pitchFamily="34" charset="0"/>
              <a:cs typeface="Khmer UI" panose="020B0502040204020203" pitchFamily="34" charset="0"/>
            </a:endParaRPr>
          </a:p>
        </p:txBody>
      </p:sp>
    </p:spTree>
    <p:extLst>
      <p:ext uri="{BB962C8B-B14F-4D97-AF65-F5344CB8AC3E}">
        <p14:creationId xmlns:p14="http://schemas.microsoft.com/office/powerpoint/2010/main" val="60523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53397" y="304800"/>
            <a:ext cx="84582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Khmer UI" panose="020B0502040204020203" pitchFamily="34" charset="0"/>
                <a:cs typeface="Khmer UI" panose="020B0502040204020203" pitchFamily="34" charset="0"/>
              </a:rPr>
              <a:t>But a mutation in the bead population gives rise to pompoms.</a:t>
            </a:r>
            <a:endParaRPr lang="en-US" sz="3600" dirty="0">
              <a:latin typeface="Khmer UI" panose="020B0502040204020203" pitchFamily="34" charset="0"/>
              <a:cs typeface="Khmer UI" panose="020B0502040204020203" pitchFamily="34" charset="0"/>
            </a:endParaRPr>
          </a:p>
        </p:txBody>
      </p:sp>
      <p:grpSp>
        <p:nvGrpSpPr>
          <p:cNvPr id="31" name="Group 30"/>
          <p:cNvGrpSpPr/>
          <p:nvPr/>
        </p:nvGrpSpPr>
        <p:grpSpPr>
          <a:xfrm>
            <a:off x="668242" y="2404778"/>
            <a:ext cx="7813547" cy="3484005"/>
            <a:chOff x="668242" y="2404778"/>
            <a:chExt cx="7813547" cy="3484005"/>
          </a:xfrm>
        </p:grpSpPr>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420" y="4383678"/>
              <a:ext cx="13525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42" y="4383678"/>
              <a:ext cx="14001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1609725" cy="177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938" y="4344043"/>
              <a:ext cx="1141962" cy="111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2831" y="4321088"/>
              <a:ext cx="1208958" cy="104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4260" y="4375608"/>
              <a:ext cx="988546" cy="100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2497" y="2404778"/>
              <a:ext cx="12858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784" y="2442878"/>
              <a:ext cx="11049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1113" y="2480977"/>
              <a:ext cx="10382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0420" y="2495232"/>
              <a:ext cx="11334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6346" y="2490256"/>
              <a:ext cx="1042206" cy="99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0614" y="2480977"/>
              <a:ext cx="984956" cy="100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5870882" y="1981200"/>
            <a:ext cx="1352550" cy="3733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3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455879" cy="4770537"/>
          </a:xfrm>
          <a:prstGeom prst="rect">
            <a:avLst/>
          </a:prstGeom>
        </p:spPr>
        <p:txBody>
          <a:bodyPr wrap="square">
            <a:spAutoFit/>
          </a:bodyPr>
          <a:lstStyle/>
          <a:p>
            <a:r>
              <a:rPr lang="en-US" sz="1600" b="1" dirty="0">
                <a:latin typeface="Khmer UI" panose="020B0502040204020203" pitchFamily="34" charset="0"/>
                <a:cs typeface="Khmer UI" panose="020B0502040204020203" pitchFamily="34" charset="0"/>
              </a:rPr>
              <a:t>Interdependent Relationships in Ecosystems: Animals, Plants, and </a:t>
            </a:r>
            <a:r>
              <a:rPr lang="en-US" sz="1600" b="1" dirty="0" smtClean="0">
                <a:latin typeface="Khmer UI" panose="020B0502040204020203" pitchFamily="34" charset="0"/>
                <a:cs typeface="Khmer UI" panose="020B0502040204020203" pitchFamily="34" charset="0"/>
              </a:rPr>
              <a:t>Their Environment</a:t>
            </a:r>
          </a:p>
          <a:p>
            <a:r>
              <a:rPr lang="en-US" sz="1600" dirty="0" smtClean="0">
                <a:latin typeface="Khmer UI" panose="020B0502040204020203" pitchFamily="34" charset="0"/>
                <a:cs typeface="Khmer UI" panose="020B0502040204020203" pitchFamily="34" charset="0"/>
              </a:rPr>
              <a:t>K-ESS2-2. Construct an argument supported by evidence for how plants and animals (including humans) can change the environment to meet their needs.</a:t>
            </a:r>
          </a:p>
          <a:p>
            <a:endParaRPr lang="en-US" sz="1600" b="1" dirty="0" smtClean="0">
              <a:latin typeface="Khmer UI" panose="020B0502040204020203" pitchFamily="34" charset="0"/>
              <a:cs typeface="Khmer UI" panose="020B0502040204020203" pitchFamily="34" charset="0"/>
            </a:endParaRPr>
          </a:p>
          <a:p>
            <a:r>
              <a:rPr lang="en-US" sz="1600" b="1" dirty="0" smtClean="0">
                <a:latin typeface="Khmer UI" panose="020B0502040204020203" pitchFamily="34" charset="0"/>
                <a:cs typeface="Khmer UI" panose="020B0502040204020203" pitchFamily="34" charset="0"/>
              </a:rPr>
              <a:t>Interpret Relationships in an Ecosystem</a:t>
            </a:r>
          </a:p>
          <a:p>
            <a:r>
              <a:rPr lang="en-US" sz="1600" dirty="0" smtClean="0">
                <a:latin typeface="Khmer UI" panose="020B0502040204020203" pitchFamily="34" charset="0"/>
                <a:cs typeface="Khmer UI" panose="020B0502040204020203" pitchFamily="34" charset="0"/>
              </a:rPr>
              <a:t>3-LS4-3. Construct an argument with evidence that in a particular habitat some organisms can survive well, some survive less well, and some cannot survive at all.</a:t>
            </a:r>
          </a:p>
          <a:p>
            <a:endParaRPr lang="en-US" sz="1600" dirty="0">
              <a:latin typeface="Khmer UI" panose="020B0502040204020203" pitchFamily="34" charset="0"/>
              <a:cs typeface="Khmer UI" panose="020B0502040204020203" pitchFamily="34" charset="0"/>
            </a:endParaRPr>
          </a:p>
          <a:p>
            <a:r>
              <a:rPr lang="en-US" sz="1600" b="1" dirty="0">
                <a:latin typeface="Khmer UI" panose="020B0502040204020203" pitchFamily="34" charset="0"/>
                <a:cs typeface="Khmer UI" panose="020B0502040204020203" pitchFamily="34" charset="0"/>
              </a:rPr>
              <a:t>Inheritance and Variation of Traits </a:t>
            </a:r>
            <a:endParaRPr lang="en-US" sz="1600" dirty="0" smtClean="0">
              <a:latin typeface="Khmer UI" panose="020B0502040204020203" pitchFamily="34" charset="0"/>
              <a:cs typeface="Khmer UI" panose="020B0502040204020203" pitchFamily="34" charset="0"/>
            </a:endParaRPr>
          </a:p>
          <a:p>
            <a:r>
              <a:rPr lang="en-US" sz="1600" dirty="0" smtClean="0">
                <a:latin typeface="Khmer UI" panose="020B0502040204020203" pitchFamily="34" charset="0"/>
                <a:cs typeface="Khmer UI" panose="020B0502040204020203" pitchFamily="34" charset="0"/>
              </a:rPr>
              <a:t>3-LS1-1. Develop models to describe that organisms have unique and diverse life cycles but all have in common birth, growth, reproduction, and death. </a:t>
            </a:r>
          </a:p>
          <a:p>
            <a:endParaRPr lang="en-US" sz="1600" dirty="0" smtClean="0">
              <a:latin typeface="Khmer UI" panose="020B0502040204020203" pitchFamily="34" charset="0"/>
              <a:cs typeface="Khmer UI" panose="020B0502040204020203" pitchFamily="34" charset="0"/>
            </a:endParaRPr>
          </a:p>
          <a:p>
            <a:r>
              <a:rPr lang="en-US" sz="1600" dirty="0" smtClean="0">
                <a:latin typeface="Khmer UI" panose="020B0502040204020203" pitchFamily="34" charset="0"/>
                <a:cs typeface="Khmer UI" panose="020B0502040204020203" pitchFamily="34" charset="0"/>
              </a:rPr>
              <a:t>3-LS3-1. Analyze and interpret data to provide evidence that plants and animals have traits inherited from parents and that variation of these traits exists in a group of similar organisms. </a:t>
            </a:r>
          </a:p>
          <a:p>
            <a:endParaRPr lang="en-US" sz="1600" dirty="0" smtClean="0">
              <a:latin typeface="Khmer UI" panose="020B0502040204020203" pitchFamily="34" charset="0"/>
              <a:cs typeface="Khmer UI" panose="020B0502040204020203" pitchFamily="34" charset="0"/>
            </a:endParaRPr>
          </a:p>
          <a:p>
            <a:r>
              <a:rPr lang="en-US" sz="1600" dirty="0" smtClean="0">
                <a:latin typeface="Khmer UI" panose="020B0502040204020203" pitchFamily="34" charset="0"/>
                <a:cs typeface="Khmer UI" panose="020B0502040204020203" pitchFamily="34" charset="0"/>
              </a:rPr>
              <a:t>3-LS4-2. Use evidence to construct an explanation for how the variations in characteristics among individuals of the same species may provide advantages in surviving, finding mates, and reproducing. </a:t>
            </a:r>
            <a:endParaRPr lang="en-US" sz="1600" dirty="0">
              <a:latin typeface="Khmer UI" panose="020B0502040204020203" pitchFamily="34" charset="0"/>
              <a:cs typeface="Khmer UI" panose="020B0502040204020203" pitchFamily="34" charset="0"/>
            </a:endParaRPr>
          </a:p>
        </p:txBody>
      </p:sp>
      <p:sp>
        <p:nvSpPr>
          <p:cNvPr id="5" name="Title 1"/>
          <p:cNvSpPr txBox="1">
            <a:spLocks/>
          </p:cNvSpPr>
          <p:nvPr/>
        </p:nvSpPr>
        <p:spPr>
          <a:xfrm>
            <a:off x="381000" y="3810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Khmer UI" panose="020B0502040204020203" pitchFamily="34" charset="0"/>
                <a:cs typeface="Khmer UI" panose="020B0502040204020203" pitchFamily="34" charset="0"/>
              </a:rPr>
              <a:t>NGSS </a:t>
            </a:r>
            <a:endParaRPr lang="en-US" dirty="0">
              <a:latin typeface="Khmer UI" panose="020B0502040204020203" pitchFamily="34" charset="0"/>
              <a:cs typeface="Khmer UI" panose="020B0502040204020203" pitchFamily="34" charset="0"/>
            </a:endParaRPr>
          </a:p>
        </p:txBody>
      </p:sp>
    </p:spTree>
    <p:extLst>
      <p:ext uri="{BB962C8B-B14F-4D97-AF65-F5344CB8AC3E}">
        <p14:creationId xmlns:p14="http://schemas.microsoft.com/office/powerpoint/2010/main" val="96220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84528" y="3138304"/>
            <a:ext cx="4953000" cy="2188918"/>
            <a:chOff x="794730" y="2209800"/>
            <a:chExt cx="3200400" cy="1543114"/>
          </a:xfrm>
        </p:grpSpPr>
        <p:sp>
          <p:nvSpPr>
            <p:cNvPr id="3" name="Rectangle 2"/>
            <p:cNvSpPr/>
            <p:nvPr/>
          </p:nvSpPr>
          <p:spPr>
            <a:xfrm>
              <a:off x="794730" y="2567120"/>
              <a:ext cx="3200400" cy="118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2209800"/>
              <a:ext cx="685799" cy="126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304800" y="381000"/>
            <a:ext cx="84582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Khmer UI" panose="020B0502040204020203" pitchFamily="34" charset="0"/>
                <a:cs typeface="Khmer UI" panose="020B0502040204020203" pitchFamily="34" charset="0"/>
              </a:rPr>
              <a:t>List the variations between the bead and the pompom bacteria?</a:t>
            </a:r>
            <a:endParaRPr lang="en-US" sz="3600" dirty="0">
              <a:latin typeface="Khmer UI" panose="020B0502040204020203" pitchFamily="34" charset="0"/>
              <a:cs typeface="Khmer UI" panose="020B0502040204020203" pitchFamily="34" charset="0"/>
            </a:endParaRPr>
          </a:p>
        </p:txBody>
      </p:sp>
      <p:grpSp>
        <p:nvGrpSpPr>
          <p:cNvPr id="68" name="Group 67"/>
          <p:cNvGrpSpPr/>
          <p:nvPr/>
        </p:nvGrpSpPr>
        <p:grpSpPr>
          <a:xfrm>
            <a:off x="668242" y="2133600"/>
            <a:ext cx="7813547" cy="3484005"/>
            <a:chOff x="668242" y="2404778"/>
            <a:chExt cx="7813547" cy="3484005"/>
          </a:xfrm>
        </p:grpSpPr>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420" y="4383678"/>
              <a:ext cx="13525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42" y="4383678"/>
              <a:ext cx="14001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114800"/>
              <a:ext cx="1609725" cy="177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1938" y="4344043"/>
              <a:ext cx="1141962" cy="111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2831" y="4321088"/>
              <a:ext cx="1208958" cy="104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4260" y="4375608"/>
              <a:ext cx="988546" cy="100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2497" y="2404778"/>
              <a:ext cx="12858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784" y="2442878"/>
              <a:ext cx="11049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1113" y="2480977"/>
              <a:ext cx="10382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0420" y="2495232"/>
              <a:ext cx="11334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6346" y="2490256"/>
              <a:ext cx="1042206" cy="99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0614" y="2480977"/>
              <a:ext cx="984956" cy="100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1" name="Title 1"/>
          <p:cNvSpPr txBox="1">
            <a:spLocks/>
          </p:cNvSpPr>
          <p:nvPr/>
        </p:nvSpPr>
        <p:spPr>
          <a:xfrm>
            <a:off x="353397" y="5311300"/>
            <a:ext cx="845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Khmer UI" panose="020B0502040204020203" pitchFamily="34" charset="0"/>
                <a:cs typeface="Khmer UI" panose="020B0502040204020203" pitchFamily="34" charset="0"/>
              </a:rPr>
              <a:t>Will the </a:t>
            </a:r>
            <a:r>
              <a:rPr lang="en-US" sz="3600" dirty="0" smtClean="0">
                <a:latin typeface="Khmer UI" panose="020B0502040204020203" pitchFamily="34" charset="0"/>
                <a:cs typeface="Khmer UI" panose="020B0502040204020203" pitchFamily="34" charset="0"/>
              </a:rPr>
              <a:t>antibiotic</a:t>
            </a:r>
            <a:r>
              <a:rPr lang="en-US" sz="3600" dirty="0" smtClean="0">
                <a:latin typeface="Khmer UI" panose="020B0502040204020203" pitchFamily="34" charset="0"/>
                <a:cs typeface="Khmer UI" panose="020B0502040204020203" pitchFamily="34" charset="0"/>
              </a:rPr>
              <a:t> </a:t>
            </a:r>
            <a:r>
              <a:rPr lang="en-US" sz="3600" dirty="0" smtClean="0">
                <a:latin typeface="Khmer UI" panose="020B0502040204020203" pitchFamily="34" charset="0"/>
                <a:cs typeface="Khmer UI" panose="020B0502040204020203" pitchFamily="34" charset="0"/>
              </a:rPr>
              <a:t>you created still work?</a:t>
            </a:r>
            <a:endParaRPr lang="en-US" sz="3600" dirty="0">
              <a:latin typeface="Khmer UI" panose="020B0502040204020203" pitchFamily="34" charset="0"/>
              <a:cs typeface="Khmer UI" panose="020B0502040204020203" pitchFamily="34" charset="0"/>
            </a:endParaRPr>
          </a:p>
        </p:txBody>
      </p:sp>
    </p:spTree>
    <p:extLst>
      <p:ext uri="{BB962C8B-B14F-4D97-AF65-F5344CB8AC3E}">
        <p14:creationId xmlns:p14="http://schemas.microsoft.com/office/powerpoint/2010/main" val="2186210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81000" y="533400"/>
            <a:ext cx="8458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dirty="0" smtClean="0">
                <a:latin typeface="Khmer UI" panose="020B0502040204020203" pitchFamily="34" charset="0"/>
                <a:cs typeface="Khmer UI" panose="020B0502040204020203" pitchFamily="34" charset="0"/>
              </a:rPr>
              <a:t>The </a:t>
            </a:r>
            <a:r>
              <a:rPr lang="en-US" sz="3500" dirty="0" smtClean="0">
                <a:latin typeface="Khmer UI" panose="020B0502040204020203" pitchFamily="34" charset="0"/>
                <a:cs typeface="Khmer UI" panose="020B0502040204020203" pitchFamily="34" charset="0"/>
              </a:rPr>
              <a:t>antibiotic </a:t>
            </a:r>
            <a:r>
              <a:rPr lang="en-US" sz="3500" dirty="0" smtClean="0">
                <a:latin typeface="Khmer UI" panose="020B0502040204020203" pitchFamily="34" charset="0"/>
                <a:cs typeface="Khmer UI" panose="020B0502040204020203" pitchFamily="34" charset="0"/>
              </a:rPr>
              <a:t>the </a:t>
            </a:r>
            <a:r>
              <a:rPr lang="en-US" sz="3500" dirty="0" smtClean="0">
                <a:latin typeface="Khmer UI" panose="020B0502040204020203" pitchFamily="34" charset="0"/>
                <a:cs typeface="Khmer UI" panose="020B0502040204020203" pitchFamily="34" charset="0"/>
              </a:rPr>
              <a:t>doctor prescribes targets the hole in the bead, but has no effect on pompoms.</a:t>
            </a:r>
            <a:endParaRPr lang="en-US" sz="3500" dirty="0">
              <a:latin typeface="Khmer UI" panose="020B0502040204020203" pitchFamily="34" charset="0"/>
              <a:cs typeface="Khmer UI" panose="020B0502040204020203" pitchFamily="34" charset="0"/>
            </a:endParaRPr>
          </a:p>
        </p:txBody>
      </p:sp>
      <p:pic>
        <p:nvPicPr>
          <p:cNvPr id="3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144067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6102884" y="2781300"/>
            <a:ext cx="101143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Image result for do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2057400"/>
            <a:ext cx="3032117" cy="44386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621" y="4417797"/>
            <a:ext cx="13525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Straight Arrow Connector 33"/>
          <p:cNvCxnSpPr/>
          <p:nvPr/>
        </p:nvCxnSpPr>
        <p:spPr>
          <a:xfrm flipH="1">
            <a:off x="6228896" y="4800600"/>
            <a:ext cx="101143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035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27602" y="304800"/>
            <a:ext cx="8458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Khmer UI" panose="020B0502040204020203" pitchFamily="34" charset="0"/>
                <a:cs typeface="Khmer UI" panose="020B0502040204020203" pitchFamily="34" charset="0"/>
              </a:rPr>
              <a:t>After taking the </a:t>
            </a:r>
            <a:r>
              <a:rPr lang="en-US" sz="3600" dirty="0" smtClean="0">
                <a:latin typeface="Khmer UI" panose="020B0502040204020203" pitchFamily="34" charset="0"/>
                <a:cs typeface="Khmer UI" panose="020B0502040204020203" pitchFamily="34" charset="0"/>
              </a:rPr>
              <a:t>antibiotic</a:t>
            </a:r>
            <a:r>
              <a:rPr lang="en-US" sz="3600" dirty="0" smtClean="0">
                <a:latin typeface="Khmer UI" panose="020B0502040204020203" pitchFamily="34" charset="0"/>
                <a:cs typeface="Khmer UI" panose="020B0502040204020203" pitchFamily="34" charset="0"/>
              </a:rPr>
              <a:t> </a:t>
            </a:r>
            <a:r>
              <a:rPr lang="en-US" sz="3600" dirty="0" smtClean="0">
                <a:latin typeface="Khmer UI" panose="020B0502040204020203" pitchFamily="34" charset="0"/>
                <a:cs typeface="Khmer UI" panose="020B0502040204020203" pitchFamily="34" charset="0"/>
              </a:rPr>
              <a:t>how many blue beads and blue pompoms will be left in the population?</a:t>
            </a:r>
            <a:endParaRPr lang="en-US" sz="3600" dirty="0">
              <a:latin typeface="Khmer UI" panose="020B0502040204020203" pitchFamily="34" charset="0"/>
              <a:cs typeface="Khmer UI" panose="020B0502040204020203" pitchFamily="34" charset="0"/>
            </a:endParaRPr>
          </a:p>
        </p:txBody>
      </p:sp>
      <p:sp>
        <p:nvSpPr>
          <p:cNvPr id="31" name="Title 1"/>
          <p:cNvSpPr txBox="1">
            <a:spLocks/>
          </p:cNvSpPr>
          <p:nvPr/>
        </p:nvSpPr>
        <p:spPr>
          <a:xfrm>
            <a:off x="381000" y="5440908"/>
            <a:ext cx="8458200" cy="1143000"/>
          </a:xfrm>
          <a:prstGeom prst="rect">
            <a:avLst/>
          </a:prstGeom>
          <a:solidFill>
            <a:schemeClr val="bg1">
              <a:alpha val="83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Khmer UI" panose="020B0502040204020203" pitchFamily="34" charset="0"/>
                <a:cs typeface="Khmer UI" panose="020B0502040204020203" pitchFamily="34" charset="0"/>
              </a:rPr>
              <a:t>Let’s play a game to help us find out!</a:t>
            </a:r>
            <a:endParaRPr lang="en-US" sz="3600" dirty="0">
              <a:latin typeface="Khmer UI" panose="020B0502040204020203" pitchFamily="34" charset="0"/>
              <a:cs typeface="Khmer UI" panose="020B0502040204020203" pitchFamily="34" charset="0"/>
            </a:endParaRPr>
          </a:p>
        </p:txBody>
      </p:sp>
      <p:pic>
        <p:nvPicPr>
          <p:cNvPr id="11266" name="Picture 2" descr="Image result for bead bracel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133975"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2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54" y="304800"/>
            <a:ext cx="8229600" cy="1143000"/>
          </a:xfrm>
        </p:spPr>
        <p:txBody>
          <a:bodyPr/>
          <a:lstStyle/>
          <a:p>
            <a:pPr algn="l"/>
            <a:r>
              <a:rPr lang="en-US" dirty="0" smtClean="0">
                <a:latin typeface="Khmer UI" panose="020B0502040204020203" pitchFamily="34" charset="0"/>
                <a:cs typeface="Khmer UI" panose="020B0502040204020203" pitchFamily="34" charset="0"/>
              </a:rPr>
              <a:t>What are bacteria?</a:t>
            </a:r>
            <a:endParaRPr lang="en-US" dirty="0">
              <a:latin typeface="Khmer UI" panose="020B0502040204020203" pitchFamily="34" charset="0"/>
              <a:cs typeface="Khmer UI" panose="020B0502040204020203" pitchFamily="34" charset="0"/>
            </a:endParaRPr>
          </a:p>
        </p:txBody>
      </p:sp>
      <p:sp>
        <p:nvSpPr>
          <p:cNvPr id="3" name="Oval 2"/>
          <p:cNvSpPr/>
          <p:nvPr/>
        </p:nvSpPr>
        <p:spPr>
          <a:xfrm>
            <a:off x="2060812" y="3048000"/>
            <a:ext cx="914400" cy="914400"/>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33400"/>
            <a:ext cx="3292854"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092958" y="4117644"/>
            <a:ext cx="2843284" cy="1143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Khmer UI" panose="020B0502040204020203" pitchFamily="34" charset="0"/>
                <a:cs typeface="Khmer UI" panose="020B0502040204020203" pitchFamily="34" charset="0"/>
              </a:rPr>
              <a:t>They are made of only one cell.</a:t>
            </a:r>
            <a:endParaRPr lang="en-US" dirty="0">
              <a:latin typeface="Khmer UI" panose="020B0502040204020203" pitchFamily="34" charset="0"/>
              <a:cs typeface="Khmer UI" panose="020B0502040204020203" pitchFamily="34" charset="0"/>
            </a:endParaRPr>
          </a:p>
        </p:txBody>
      </p:sp>
      <p:cxnSp>
        <p:nvCxnSpPr>
          <p:cNvPr id="6" name="Straight Arrow Connector 5"/>
          <p:cNvCxnSpPr/>
          <p:nvPr/>
        </p:nvCxnSpPr>
        <p:spPr>
          <a:xfrm flipH="1">
            <a:off x="2746612" y="2895600"/>
            <a:ext cx="758588" cy="445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228833" y="1893627"/>
            <a:ext cx="225756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latin typeface="Khmer UI" panose="020B0502040204020203" pitchFamily="34" charset="0"/>
                <a:cs typeface="Khmer UI" panose="020B0502040204020203" pitchFamily="34" charset="0"/>
              </a:rPr>
              <a:t>Inside this very small cell are all the tools necessary to survive.</a:t>
            </a:r>
            <a:endParaRPr lang="en-US" sz="1800" dirty="0">
              <a:latin typeface="Khmer UI" panose="020B0502040204020203" pitchFamily="34" charset="0"/>
              <a:cs typeface="Khmer UI" panose="020B0502040204020203" pitchFamily="34" charset="0"/>
            </a:endParaRPr>
          </a:p>
        </p:txBody>
      </p:sp>
    </p:spTree>
    <p:extLst>
      <p:ext uri="{BB962C8B-B14F-4D97-AF65-F5344CB8AC3E}">
        <p14:creationId xmlns:p14="http://schemas.microsoft.com/office/powerpoint/2010/main" val="37797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pPr algn="l"/>
            <a:r>
              <a:rPr lang="en-US" dirty="0" smtClean="0">
                <a:latin typeface="Khmer UI" panose="020B0502040204020203" pitchFamily="34" charset="0"/>
                <a:cs typeface="Khmer UI" panose="020B0502040204020203" pitchFamily="34" charset="0"/>
              </a:rPr>
              <a:t>We can’t see bacteria without help from a microscope.</a:t>
            </a:r>
            <a:endParaRPr lang="en-US" dirty="0">
              <a:latin typeface="Khmer UI" panose="020B0502040204020203" pitchFamily="34" charset="0"/>
              <a:cs typeface="Khmer UI" panose="020B0502040204020203" pitchFamily="34" charset="0"/>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867323"/>
            <a:ext cx="3608570" cy="431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2168138"/>
            <a:ext cx="1871980" cy="133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1974943"/>
            <a:ext cx="1538785" cy="1538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4000" y="365760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60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Khmer UI" panose="020B0502040204020203" pitchFamily="34" charset="0"/>
                <a:cs typeface="Khmer UI" panose="020B0502040204020203" pitchFamily="34" charset="0"/>
              </a:rPr>
              <a:t>Where do bacteria live?</a:t>
            </a:r>
            <a:endParaRPr lang="en-US" dirty="0">
              <a:latin typeface="Khmer UI" panose="020B0502040204020203" pitchFamily="34" charset="0"/>
              <a:cs typeface="Khmer UI" panose="020B0502040204020203" pitchFamily="34" charset="0"/>
            </a:endParaRPr>
          </a:p>
        </p:txBody>
      </p:sp>
      <p:pic>
        <p:nvPicPr>
          <p:cNvPr id="3" name="Picture 2" descr="Image result for human microbio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2216" y="5105399"/>
            <a:ext cx="2329988" cy="1580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501" y="5007735"/>
            <a:ext cx="6226936" cy="1688432"/>
          </a:xfrm>
          <a:prstGeom prst="rect">
            <a:avLst/>
          </a:prstGeom>
        </p:spPr>
      </p:pic>
      <p:pic>
        <p:nvPicPr>
          <p:cNvPr id="2050" name="Picture 2" descr="Image result for coral reef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3696" y="3242764"/>
            <a:ext cx="3085009" cy="1607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yena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43696" y="1441421"/>
            <a:ext cx="3085009" cy="16674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uman gut microbiom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02216" y="2917064"/>
            <a:ext cx="2329988" cy="20906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og and ki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9672" y="3242764"/>
            <a:ext cx="2970728" cy="16115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che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chee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descr="Image result for hydrothermal vent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9672" y="1441421"/>
            <a:ext cx="2970728" cy="166743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Image result for hospital"/>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02217" y="1441421"/>
            <a:ext cx="2329988" cy="137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82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Khmer UI" panose="020B0502040204020203" pitchFamily="34" charset="0"/>
                <a:cs typeface="Khmer UI" panose="020B0502040204020203" pitchFamily="34" charset="0"/>
              </a:rPr>
              <a:t>Hospitals</a:t>
            </a:r>
            <a:endParaRPr lang="en-US" dirty="0">
              <a:latin typeface="Khmer UI" panose="020B0502040204020203" pitchFamily="34" charset="0"/>
              <a:cs typeface="Khmer UI" panose="020B0502040204020203" pitchFamily="34" charset="0"/>
            </a:endParaRPr>
          </a:p>
        </p:txBody>
      </p:sp>
      <p:sp>
        <p:nvSpPr>
          <p:cNvPr id="5" name="AutoShape 12" descr="Image result for che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chee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7" name="Picture 19" descr="Image result for hosp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676401"/>
            <a:ext cx="7388226"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6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Khmer UI" panose="020B0502040204020203" pitchFamily="34" charset="0"/>
                <a:cs typeface="Khmer UI" panose="020B0502040204020203" pitchFamily="34" charset="0"/>
              </a:rPr>
              <a:t>Animals</a:t>
            </a:r>
            <a:endParaRPr lang="en-US" dirty="0">
              <a:latin typeface="Khmer UI" panose="020B0502040204020203" pitchFamily="34" charset="0"/>
              <a:cs typeface="Khmer UI" panose="020B0502040204020203" pitchFamily="34" charset="0"/>
            </a:endParaRPr>
          </a:p>
        </p:txBody>
      </p:sp>
      <p:pic>
        <p:nvPicPr>
          <p:cNvPr id="2052" name="Picture 4" descr="Image result for hyen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775" y="4114800"/>
            <a:ext cx="451141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og and ki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3168" y="1486469"/>
            <a:ext cx="3730625"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che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chee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Image result for baboon bu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3958" y="2721591"/>
            <a:ext cx="3505200" cy="233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876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Khmer UI" panose="020B0502040204020203" pitchFamily="34" charset="0"/>
                <a:cs typeface="Khmer UI" panose="020B0502040204020203" pitchFamily="34" charset="0"/>
              </a:rPr>
              <a:t>Oceans</a:t>
            </a:r>
            <a:endParaRPr lang="en-US" dirty="0">
              <a:latin typeface="Khmer UI" panose="020B0502040204020203" pitchFamily="34" charset="0"/>
              <a:cs typeface="Khmer UI" panose="020B0502040204020203" pitchFamily="34" charset="0"/>
            </a:endParaRPr>
          </a:p>
        </p:txBody>
      </p:sp>
      <p:pic>
        <p:nvPicPr>
          <p:cNvPr id="2050" name="Picture 2" descr="Image result for coral reef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4704" y="1905000"/>
            <a:ext cx="4408613" cy="229686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che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chee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descr="Image result for hydrothermal ven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623" y="1905000"/>
            <a:ext cx="4084138" cy="229237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cora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3766" y="4383206"/>
            <a:ext cx="2881876" cy="216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55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Khmer UI" panose="020B0502040204020203" pitchFamily="34" charset="0"/>
                <a:cs typeface="Khmer UI" panose="020B0502040204020203" pitchFamily="34" charset="0"/>
              </a:rPr>
              <a:t>Soil &amp; Plants</a:t>
            </a:r>
            <a:endParaRPr lang="en-US" dirty="0">
              <a:latin typeface="Khmer UI" panose="020B0502040204020203" pitchFamily="34" charset="0"/>
              <a:cs typeface="Khmer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30" y="1447800"/>
            <a:ext cx="8149741" cy="2209800"/>
          </a:xfrm>
          <a:prstGeom prst="rect">
            <a:avLst/>
          </a:prstGeom>
        </p:spPr>
      </p:pic>
      <p:sp>
        <p:nvSpPr>
          <p:cNvPr id="5" name="AutoShape 12" descr="Image result for che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chee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Image result for plan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lant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Image result for pl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09999"/>
            <a:ext cx="4879975" cy="275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29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4622</TotalTime>
  <Words>1136</Words>
  <Application>Microsoft Office PowerPoint</Application>
  <PresentationFormat>On-screen Show (4:3)</PresentationFormat>
  <Paragraphs>81</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What are bacteria?</vt:lpstr>
      <vt:lpstr>We can’t see bacteria without help from a microscope.</vt:lpstr>
      <vt:lpstr>Where do bacteria live?</vt:lpstr>
      <vt:lpstr>Hospitals</vt:lpstr>
      <vt:lpstr>Animals</vt:lpstr>
      <vt:lpstr>Oceans</vt:lpstr>
      <vt:lpstr>Soil &amp; Plants</vt:lpstr>
      <vt:lpstr>On &amp; in humans</vt:lpstr>
      <vt:lpstr>Bacteria that can harm humans.</vt:lpstr>
      <vt:lpstr>Medicine helps us feel better!</vt:lpstr>
      <vt:lpstr>The antibiotic targets a specific part of the bacteria.</vt:lpstr>
      <vt:lpstr>Variation in bacterial populations can make bacteria resistant to antibiotics.</vt:lpstr>
      <vt:lpstr>This variation is caused by mutations that can change the way bacteria look.</vt:lpstr>
      <vt:lpstr>After a mutation arises, antibiotics might become ineffective.</vt:lpstr>
      <vt:lpstr>Now let’s use beads and pompoms to better understand the effect of antibiotic resistance on bacterial populations.</vt:lpstr>
      <vt:lpstr>PowerPoint Presentation</vt:lpstr>
      <vt:lpstr>PowerPoint Presentation</vt:lpstr>
      <vt:lpstr>PowerPoint Presentation</vt:lpstr>
      <vt:lpstr>PowerPoint Presentation</vt:lpstr>
      <vt:lpstr>PowerPoint Presentation</vt:lpstr>
    </vt:vector>
  </TitlesOfParts>
  <Company>Villanova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Heather</cp:lastModifiedBy>
  <cp:revision>46</cp:revision>
  <dcterms:created xsi:type="dcterms:W3CDTF">2017-04-15T17:02:26Z</dcterms:created>
  <dcterms:modified xsi:type="dcterms:W3CDTF">2017-04-24T15:56:12Z</dcterms:modified>
</cp:coreProperties>
</file>