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Montserrat" panose="020B0604020202020204" charset="0"/>
      <p:regular r:id="rId34"/>
      <p:bold r:id="rId35"/>
    </p:embeddedFont>
    <p:embeddedFont>
      <p:font typeface="Times" panose="02020603050405020304"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86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44909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a:buNone/>
            </a:pPr>
            <a:fld id="{00000000-1234-1234-1234-123412341234}" type="slidenum">
              <a:rPr lang="en-US" sz="1200" b="0" i="0" u="none" strike="noStrike" cap="none">
                <a:solidFill>
                  <a:schemeClr val="dk1"/>
                </a:solidFill>
                <a:latin typeface="Times"/>
                <a:ea typeface="Times"/>
                <a:cs typeface="Times"/>
                <a:sym typeface="Times"/>
              </a:rPr>
              <a:t>1</a:t>
            </a:fld>
            <a:endParaRPr lang="en-US" sz="1200" b="0" i="0" u="none" strike="noStrike" cap="none">
              <a:solidFill>
                <a:schemeClr val="dk1"/>
              </a:solidFill>
              <a:latin typeface="Times"/>
              <a:ea typeface="Times"/>
              <a:cs typeface="Times"/>
              <a:sym typeface="Times"/>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Thank you for inviting 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Central question — how do we make science more meaningful for learners?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Brief review of slide</a:t>
            </a:r>
          </a:p>
        </p:txBody>
      </p:sp>
      <p:sp>
        <p:nvSpPr>
          <p:cNvPr id="173" name="Shape 1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10</a:t>
            </a:fld>
            <a:endParaRPr lang="en-US"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1" name="Shape 21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Driving question!  Questions were kept track of on a dry erase board in the classroom, Gabe will take a recreate and take a picture of.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Scientific practice!  Observation.  After observations, students would engage in productive talk with each other to revise models.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Arial"/>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Scaffolded with learning technologies, used google sheets and docs to collect, share and display data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Collaborative activities, used degrees from math class to increase the accuracy of the observations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imes"/>
              <a:buNone/>
            </a:pPr>
            <a:fld id="{00000000-1234-1234-1234-123412341234}" type="slidenum">
              <a:rPr lang="en-US" sz="1200" b="0" i="0" u="none" strike="noStrike" cap="none">
                <a:solidFill>
                  <a:schemeClr val="dk1"/>
                </a:solidFill>
                <a:latin typeface="Times"/>
                <a:ea typeface="Times"/>
                <a:cs typeface="Times"/>
                <a:sym typeface="Times"/>
              </a:rPr>
              <a:t>25</a:t>
            </a:fld>
            <a:endParaRPr lang="en-US" sz="1200" b="0" i="0" u="none" strike="noStrike" cap="none">
              <a:solidFill>
                <a:schemeClr val="dk1"/>
              </a:solidFill>
              <a:latin typeface="Times"/>
              <a:ea typeface="Times"/>
              <a:cs typeface="Times"/>
              <a:sym typeface="Times"/>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Thank you for inviting 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Central question — how do we make science more meaningful for learners?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Tangible products, created a model with a globe and sun on a toothpick - could share with each other and share with teacher as a demonstration of learning.  Students used productive talk while updating their models.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Arial"/>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mission of the W.K. Kellogg Biological Station (KBS) is to increase our understanding of natural and managed ecosystems and their linkages to society. This entails three main integrative activities: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Promote and support multi-disciplinary research in ecology, agriculture, natural resources and the environment, across the continuum of basic to applied research.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Provide MSU students with inquiry-based educational opportunities in ecology, agriculture, natural resources, and the environment.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Provide outreach programs that bring KBS expertise to bear on environmental issues of public importance.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474966"/>
            <a:ext cx="7772400" cy="119807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Montserrat"/>
              <a:buNone/>
              <a:defRPr sz="4400" b="1" i="0" u="none" strike="noStrike" cap="none">
                <a:solidFill>
                  <a:schemeClr val="dk1"/>
                </a:solidFill>
                <a:latin typeface="Montserrat"/>
                <a:ea typeface="Montserrat"/>
                <a:cs typeface="Montserrat"/>
                <a:sym typeface="Montserra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685800" y="3009900"/>
            <a:ext cx="7772400" cy="994547"/>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D8D8D"/>
              </a:buClr>
              <a:buFont typeface="Arial"/>
              <a:buNone/>
              <a:defRPr sz="3200" b="0" i="0" u="none" strike="noStrike" cap="none">
                <a:solidFill>
                  <a:srgbClr val="8D8D8D"/>
                </a:solidFill>
                <a:latin typeface="Arial"/>
                <a:ea typeface="Arial"/>
                <a:cs typeface="Arial"/>
                <a:sym typeface="Arial"/>
              </a:defRPr>
            </a:lvl1pPr>
            <a:lvl2pPr marL="457200" marR="0" lvl="1" indent="0" algn="ctr" rtl="0">
              <a:lnSpc>
                <a:spcPct val="100000"/>
              </a:lnSpc>
              <a:spcBef>
                <a:spcPts val="560"/>
              </a:spcBef>
              <a:spcAft>
                <a:spcPts val="0"/>
              </a:spcAft>
              <a:buClr>
                <a:srgbClr val="8D8D8D"/>
              </a:buClr>
              <a:buFont typeface="Arial"/>
              <a:buNone/>
              <a:defRPr sz="2800" b="0" i="0" u="none" strike="noStrike" cap="none">
                <a:solidFill>
                  <a:srgbClr val="8D8D8D"/>
                </a:solidFill>
                <a:latin typeface="Arial"/>
                <a:ea typeface="Arial"/>
                <a:cs typeface="Arial"/>
                <a:sym typeface="Arial"/>
              </a:defRPr>
            </a:lvl2pPr>
            <a:lvl3pPr marL="914400" marR="0" lvl="2" indent="0" algn="ctr" rtl="0">
              <a:lnSpc>
                <a:spcPct val="100000"/>
              </a:lnSpc>
              <a:spcBef>
                <a:spcPts val="480"/>
              </a:spcBef>
              <a:spcAft>
                <a:spcPts val="0"/>
              </a:spcAft>
              <a:buClr>
                <a:srgbClr val="8D8D8D"/>
              </a:buClr>
              <a:buFont typeface="Arial"/>
              <a:buNone/>
              <a:defRPr sz="2400" b="0" i="0" u="none" strike="noStrike" cap="none">
                <a:solidFill>
                  <a:srgbClr val="8D8D8D"/>
                </a:solidFill>
                <a:latin typeface="Arial"/>
                <a:ea typeface="Arial"/>
                <a:cs typeface="Arial"/>
                <a:sym typeface="Arial"/>
              </a:defRPr>
            </a:lvl3pPr>
            <a:lvl4pPr marL="1371600" marR="0" lvl="3" indent="0" algn="ctr" rtl="0">
              <a:lnSpc>
                <a:spcPct val="100000"/>
              </a:lnSpc>
              <a:spcBef>
                <a:spcPts val="400"/>
              </a:spcBef>
              <a:spcAft>
                <a:spcPts val="0"/>
              </a:spcAft>
              <a:buClr>
                <a:srgbClr val="8D8D8D"/>
              </a:buClr>
              <a:buFont typeface="Arial"/>
              <a:buNone/>
              <a:defRPr sz="2000" b="0" i="0" u="none" strike="noStrike" cap="none">
                <a:solidFill>
                  <a:srgbClr val="8D8D8D"/>
                </a:solidFill>
                <a:latin typeface="Arial"/>
                <a:ea typeface="Arial"/>
                <a:cs typeface="Arial"/>
                <a:sym typeface="Arial"/>
              </a:defRPr>
            </a:lvl4pPr>
            <a:lvl5pPr marL="1828800" marR="0" lvl="4" indent="0" algn="ctr" rtl="0">
              <a:lnSpc>
                <a:spcPct val="100000"/>
              </a:lnSpc>
              <a:spcBef>
                <a:spcPts val="400"/>
              </a:spcBef>
              <a:spcAft>
                <a:spcPts val="0"/>
              </a:spcAft>
              <a:buClr>
                <a:srgbClr val="8D8D8D"/>
              </a:buClr>
              <a:buFont typeface="Arial"/>
              <a:buNone/>
              <a:defRPr sz="2000" b="0" i="0" u="none" strike="noStrike" cap="none">
                <a:solidFill>
                  <a:srgbClr val="8D8D8D"/>
                </a:solidFill>
                <a:latin typeface="Arial"/>
                <a:ea typeface="Arial"/>
                <a:cs typeface="Arial"/>
                <a:sym typeface="Arial"/>
              </a:defRPr>
            </a:lvl5pPr>
            <a:lvl6pPr marL="2286000" marR="0" lvl="5" indent="0" algn="ctr" rtl="0">
              <a:lnSpc>
                <a:spcPct val="100000"/>
              </a:lnSpc>
              <a:spcBef>
                <a:spcPts val="400"/>
              </a:spcBef>
              <a:spcAft>
                <a:spcPts val="0"/>
              </a:spcAft>
              <a:buClr>
                <a:srgbClr val="8D8D8D"/>
              </a:buClr>
              <a:buFont typeface="Arial"/>
              <a:buNone/>
              <a:defRPr sz="2000" b="0" i="0" u="none" strike="noStrike" cap="none">
                <a:solidFill>
                  <a:srgbClr val="8D8D8D"/>
                </a:solidFill>
                <a:latin typeface="Arial"/>
                <a:ea typeface="Arial"/>
                <a:cs typeface="Arial"/>
                <a:sym typeface="Arial"/>
              </a:defRPr>
            </a:lvl6pPr>
            <a:lvl7pPr marL="2743200" marR="0" lvl="6" indent="0" algn="ctr" rtl="0">
              <a:lnSpc>
                <a:spcPct val="100000"/>
              </a:lnSpc>
              <a:spcBef>
                <a:spcPts val="400"/>
              </a:spcBef>
              <a:spcAft>
                <a:spcPts val="0"/>
              </a:spcAft>
              <a:buClr>
                <a:srgbClr val="8D8D8D"/>
              </a:buClr>
              <a:buFont typeface="Arial"/>
              <a:buNone/>
              <a:defRPr sz="2000" b="0" i="0" u="none" strike="noStrike" cap="none">
                <a:solidFill>
                  <a:srgbClr val="8D8D8D"/>
                </a:solidFill>
                <a:latin typeface="Arial"/>
                <a:ea typeface="Arial"/>
                <a:cs typeface="Arial"/>
                <a:sym typeface="Arial"/>
              </a:defRPr>
            </a:lvl7pPr>
            <a:lvl8pPr marL="3200400" marR="0" lvl="7" indent="0" algn="ctr" rtl="0">
              <a:lnSpc>
                <a:spcPct val="100000"/>
              </a:lnSpc>
              <a:spcBef>
                <a:spcPts val="400"/>
              </a:spcBef>
              <a:spcAft>
                <a:spcPts val="0"/>
              </a:spcAft>
              <a:buClr>
                <a:srgbClr val="8D8D8D"/>
              </a:buClr>
              <a:buFont typeface="Arial"/>
              <a:buNone/>
              <a:defRPr sz="2000" b="0" i="0" u="none" strike="noStrike" cap="none">
                <a:solidFill>
                  <a:srgbClr val="8D8D8D"/>
                </a:solidFill>
                <a:latin typeface="Arial"/>
                <a:ea typeface="Arial"/>
                <a:cs typeface="Arial"/>
                <a:sym typeface="Arial"/>
              </a:defRPr>
            </a:lvl8pPr>
            <a:lvl9pPr marL="3657600" marR="0" lvl="8" indent="0" algn="ctr" rtl="0">
              <a:lnSpc>
                <a:spcPct val="100000"/>
              </a:lnSpc>
              <a:spcBef>
                <a:spcPts val="400"/>
              </a:spcBef>
              <a:spcAft>
                <a:spcPts val="0"/>
              </a:spcAft>
              <a:buClr>
                <a:srgbClr val="8D8D8D"/>
              </a:buClr>
              <a:buFont typeface="Arial"/>
              <a:buNone/>
              <a:defRPr sz="2000" b="0" i="0" u="none" strike="noStrike" cap="none">
                <a:solidFill>
                  <a:srgbClr val="8D8D8D"/>
                </a:solidFill>
                <a:latin typeface="Arial"/>
                <a:ea typeface="Arial"/>
                <a:cs typeface="Arial"/>
                <a:sym typeface="Arial"/>
              </a:defRPr>
            </a:lvl9pPr>
          </a:lstStyle>
          <a:p>
            <a:endParaRPr/>
          </a:p>
        </p:txBody>
      </p:sp>
      <p:pic>
        <p:nvPicPr>
          <p:cNvPr id="18" name="Shape 18" descr="Wordmark.eps"/>
          <p:cNvPicPr preferRelativeResize="0"/>
          <p:nvPr/>
        </p:nvPicPr>
        <p:blipFill rotWithShape="1">
          <a:blip r:embed="rId3">
            <a:alphaModFix/>
          </a:blip>
          <a:srcRect t="24618" b="27076"/>
          <a:stretch/>
        </p:blipFill>
        <p:spPr>
          <a:xfrm>
            <a:off x="341237" y="196808"/>
            <a:ext cx="3710374" cy="820845"/>
          </a:xfrm>
          <a:prstGeom prst="rect">
            <a:avLst/>
          </a:prstGeom>
          <a:noFill/>
          <a:ln>
            <a:noFill/>
          </a:ln>
        </p:spPr>
      </p:pic>
      <p:pic>
        <p:nvPicPr>
          <p:cNvPr id="19" name="Shape 19" descr="MSU-Wordmark-Green-CMYK.eps"/>
          <p:cNvPicPr preferRelativeResize="0"/>
          <p:nvPr/>
        </p:nvPicPr>
        <p:blipFill rotWithShape="1">
          <a:blip r:embed="rId4">
            <a:alphaModFix/>
          </a:blip>
          <a:srcRect/>
          <a:stretch/>
        </p:blipFill>
        <p:spPr>
          <a:xfrm>
            <a:off x="0" y="5105146"/>
            <a:ext cx="2102499" cy="700833"/>
          </a:xfrm>
          <a:prstGeom prst="rect">
            <a:avLst/>
          </a:prstGeom>
          <a:noFill/>
          <a:ln>
            <a:noFill/>
          </a:ln>
        </p:spPr>
      </p:pic>
      <p:sp>
        <p:nvSpPr>
          <p:cNvPr id="20" name="Shape 20"/>
          <p:cNvSpPr txBox="1"/>
          <p:nvPr/>
        </p:nvSpPr>
        <p:spPr>
          <a:xfrm>
            <a:off x="6205491" y="5098337"/>
            <a:ext cx="2938508" cy="70083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636363"/>
              </a:buClr>
              <a:buSzPct val="25000"/>
              <a:buFont typeface="Arial"/>
              <a:buNone/>
            </a:pPr>
            <a:r>
              <a:rPr lang="en-US" sz="1200" b="0" i="0" u="none" strike="noStrike" cap="none">
                <a:solidFill>
                  <a:srgbClr val="636363"/>
                </a:solidFill>
                <a:latin typeface="Arial"/>
                <a:ea typeface="Arial"/>
                <a:cs typeface="Arial"/>
                <a:sym typeface="Arial"/>
              </a:rPr>
              <a:t>Colleges of Education, Natural Science, Engineering, and Lyman Briggs</a:t>
            </a:r>
          </a:p>
          <a:p>
            <a:pPr marL="0" marR="0" lvl="0" indent="0" algn="l" rtl="0">
              <a:lnSpc>
                <a:spcPct val="100000"/>
              </a:lnSpc>
              <a:spcBef>
                <a:spcPts val="200"/>
              </a:spcBef>
              <a:spcAft>
                <a:spcPts val="0"/>
              </a:spcAft>
              <a:buClr>
                <a:srgbClr val="636363"/>
              </a:buClr>
              <a:buSzPct val="25000"/>
              <a:buFont typeface="Arial"/>
              <a:buNone/>
            </a:pPr>
            <a:r>
              <a:rPr lang="en-US" sz="1200" b="0" i="0" u="none" strike="noStrike" cap="none">
                <a:solidFill>
                  <a:srgbClr val="636363"/>
                </a:solidFill>
                <a:latin typeface="Arial"/>
                <a:ea typeface="Arial"/>
                <a:cs typeface="Arial"/>
                <a:sym typeface="Arial"/>
              </a:rPr>
              <a:t>Office of the Provost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Montserrat"/>
              <a:buNone/>
              <a:defRPr sz="4000" b="1" i="0" u="none" strike="noStrike" cap="none">
                <a:solidFill>
                  <a:schemeClr val="dk1"/>
                </a:solidFill>
                <a:latin typeface="Montserrat"/>
                <a:ea typeface="Montserrat"/>
                <a:cs typeface="Montserrat"/>
                <a:sym typeface="Montserra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7" name="Shape 77"/>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Arial"/>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Montserrat"/>
              <a:buNone/>
              <a:defRPr sz="4000" b="1" i="0" u="none" strike="noStrike" cap="none">
                <a:solidFill>
                  <a:schemeClr val="dk1"/>
                </a:solidFill>
                <a:latin typeface="Montserrat"/>
                <a:ea typeface="Montserrat"/>
                <a:cs typeface="Montserrat"/>
                <a:sym typeface="Montserra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3" name="Shape 83"/>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Arial"/>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1109873"/>
            <a:ext cx="8229600" cy="82173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18453B"/>
              </a:buClr>
              <a:buFont typeface="Montserrat"/>
              <a:buNone/>
              <a:defRPr sz="3600" b="1" i="0" u="none" strike="noStrike" cap="none">
                <a:solidFill>
                  <a:srgbClr val="18453B"/>
                </a:solidFill>
                <a:latin typeface="Montserrat"/>
                <a:ea typeface="Montserrat"/>
                <a:cs typeface="Montserrat"/>
                <a:sym typeface="Montserrat"/>
              </a:defRPr>
            </a:lvl1pPr>
            <a:lvl2pPr lvl="1" indent="0" rtl="0">
              <a:spcBef>
                <a:spcPts val="0"/>
              </a:spcBef>
              <a:buClr>
                <a:schemeClr val="dk1"/>
              </a:buClr>
              <a:buFont typeface="Arial"/>
              <a:buNone/>
              <a:defRPr sz="4400">
                <a:solidFill>
                  <a:schemeClr val="dk1"/>
                </a:solidFill>
              </a:defRPr>
            </a:lvl2pPr>
            <a:lvl3pPr lvl="2" indent="0" rtl="0">
              <a:spcBef>
                <a:spcPts val="0"/>
              </a:spcBef>
              <a:buClr>
                <a:schemeClr val="dk1"/>
              </a:buClr>
              <a:buFont typeface="Arial"/>
              <a:buNone/>
              <a:defRPr sz="4400">
                <a:solidFill>
                  <a:schemeClr val="dk1"/>
                </a:solidFill>
              </a:defRPr>
            </a:lvl3pPr>
            <a:lvl4pPr lvl="3" indent="0" rtl="0">
              <a:spcBef>
                <a:spcPts val="0"/>
              </a:spcBef>
              <a:buClr>
                <a:schemeClr val="dk1"/>
              </a:buClr>
              <a:buFont typeface="Arial"/>
              <a:buNone/>
              <a:defRPr sz="4400">
                <a:solidFill>
                  <a:schemeClr val="dk1"/>
                </a:solidFill>
              </a:defRPr>
            </a:lvl4pPr>
            <a:lvl5pPr lvl="4" indent="0" rtl="0">
              <a:spcBef>
                <a:spcPts val="0"/>
              </a:spcBef>
              <a:buClr>
                <a:schemeClr val="dk1"/>
              </a:buClr>
              <a:buFont typeface="Arial"/>
              <a:buNone/>
              <a:defRPr sz="4400">
                <a:solidFill>
                  <a:schemeClr val="dk1"/>
                </a:solidFill>
              </a:defRPr>
            </a:lvl5pPr>
            <a:lvl6pPr lvl="5" indent="0" rtl="0">
              <a:spcBef>
                <a:spcPts val="0"/>
              </a:spcBef>
              <a:buClr>
                <a:schemeClr val="dk1"/>
              </a:buClr>
              <a:buFont typeface="Arial"/>
              <a:buNone/>
              <a:defRPr sz="4400">
                <a:solidFill>
                  <a:schemeClr val="dk1"/>
                </a:solidFill>
              </a:defRPr>
            </a:lvl6pPr>
            <a:lvl7pPr lvl="6" indent="0" rtl="0">
              <a:spcBef>
                <a:spcPts val="0"/>
              </a:spcBef>
              <a:buClr>
                <a:schemeClr val="dk1"/>
              </a:buClr>
              <a:buFont typeface="Arial"/>
              <a:buNone/>
              <a:defRPr sz="4400">
                <a:solidFill>
                  <a:schemeClr val="dk1"/>
                </a:solidFill>
              </a:defRPr>
            </a:lvl7pPr>
            <a:lvl8pPr lvl="7" indent="0" rtl="0">
              <a:spcBef>
                <a:spcPts val="0"/>
              </a:spcBef>
              <a:buClr>
                <a:schemeClr val="dk1"/>
              </a:buClr>
              <a:buFont typeface="Arial"/>
              <a:buNone/>
              <a:defRPr sz="4400">
                <a:solidFill>
                  <a:schemeClr val="dk1"/>
                </a:solidFill>
              </a:defRPr>
            </a:lvl8pPr>
            <a:lvl9pPr lvl="8" indent="0" rtl="0">
              <a:spcBef>
                <a:spcPts val="0"/>
              </a:spcBef>
              <a:buClr>
                <a:schemeClr val="dk1"/>
              </a:buClr>
              <a:buFont typeface="Arial"/>
              <a:buNone/>
              <a:defRPr sz="4400">
                <a:solidFill>
                  <a:schemeClr val="dk1"/>
                </a:solidFill>
              </a:defRPr>
            </a:lvl9pPr>
          </a:lstStyle>
          <a:p>
            <a:endParaRPr/>
          </a:p>
        </p:txBody>
      </p:sp>
      <p:sp>
        <p:nvSpPr>
          <p:cNvPr id="89" name="Shape 89"/>
          <p:cNvSpPr txBox="1">
            <a:spLocks noGrp="1"/>
          </p:cNvSpPr>
          <p:nvPr>
            <p:ph type="body" idx="1"/>
          </p:nvPr>
        </p:nvSpPr>
        <p:spPr>
          <a:xfrm>
            <a:off x="457200" y="2081008"/>
            <a:ext cx="8229600" cy="402416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3F3F3F"/>
              </a:buClr>
              <a:buFont typeface="Arial"/>
              <a:buNone/>
              <a:defRPr sz="2400" b="0" i="0" u="none" strike="noStrike" cap="none">
                <a:solidFill>
                  <a:srgbClr val="3F3F3F"/>
                </a:solidFill>
                <a:latin typeface="Arial"/>
                <a:ea typeface="Arial"/>
                <a:cs typeface="Arial"/>
                <a:sym typeface="Arial"/>
              </a:defRPr>
            </a:lvl1pPr>
            <a:lvl2pPr marL="0" marR="0" lvl="1" indent="0" algn="l" rtl="0">
              <a:lnSpc>
                <a:spcPct val="100000"/>
              </a:lnSpc>
              <a:spcBef>
                <a:spcPts val="0"/>
              </a:spcBef>
              <a:spcAft>
                <a:spcPts val="0"/>
              </a:spcAft>
              <a:buClr>
                <a:srgbClr val="3F3F3F"/>
              </a:buClr>
              <a:buFont typeface="Arial"/>
              <a:buNone/>
              <a:defRPr sz="2000" b="0" i="0" u="none" strike="noStrike" cap="none">
                <a:solidFill>
                  <a:srgbClr val="3F3F3F"/>
                </a:solidFill>
                <a:latin typeface="Arial"/>
                <a:ea typeface="Arial"/>
                <a:cs typeface="Arial"/>
                <a:sym typeface="Arial"/>
              </a:defRPr>
            </a:lvl2pPr>
            <a:lvl3pPr marL="914400" marR="0" lvl="2" indent="0" algn="l" rtl="0">
              <a:lnSpc>
                <a:spcPct val="100000"/>
              </a:lnSpc>
              <a:spcBef>
                <a:spcPts val="0"/>
              </a:spcBef>
              <a:spcAft>
                <a:spcPts val="0"/>
              </a:spcAft>
              <a:buClr>
                <a:srgbClr val="3F3F3F"/>
              </a:buClr>
              <a:buFont typeface="Arial"/>
              <a:buNone/>
              <a:defRPr sz="2000" b="0" i="0" u="none" strike="noStrike" cap="none">
                <a:solidFill>
                  <a:srgbClr val="3F3F3F"/>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rial"/>
              <a:buNone/>
              <a:defRPr sz="1200" b="0" i="0" u="none" strike="noStrike" cap="none">
                <a:solidFill>
                  <a:srgbClr val="595959"/>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595959"/>
              </a:buClr>
              <a:buFont typeface="Arial"/>
              <a:buNone/>
              <a:defRPr sz="1200" b="0" i="0" u="none" strike="noStrike" cap="none">
                <a:solidFill>
                  <a:srgbClr val="595959"/>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Arial"/>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647" y="274587"/>
            <a:ext cx="8228706" cy="1143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Font typeface="Arial"/>
              <a:buNone/>
              <a:defRPr sz="4400">
                <a:solidFill>
                  <a:schemeClr val="dk1"/>
                </a:solidFill>
              </a:defRPr>
            </a:lvl2pPr>
            <a:lvl3pPr lvl="2" indent="0" algn="ctr" rtl="0">
              <a:spcBef>
                <a:spcPts val="0"/>
              </a:spcBef>
              <a:spcAft>
                <a:spcPts val="0"/>
              </a:spcAft>
              <a:buClr>
                <a:schemeClr val="dk1"/>
              </a:buClr>
              <a:buFont typeface="Arial"/>
              <a:buNone/>
              <a:defRPr sz="4400">
                <a:solidFill>
                  <a:schemeClr val="dk1"/>
                </a:solidFill>
              </a:defRPr>
            </a:lvl3pPr>
            <a:lvl4pPr lvl="3" indent="0" algn="ctr" rtl="0">
              <a:spcBef>
                <a:spcPts val="0"/>
              </a:spcBef>
              <a:spcAft>
                <a:spcPts val="0"/>
              </a:spcAft>
              <a:buClr>
                <a:schemeClr val="dk1"/>
              </a:buClr>
              <a:buFont typeface="Arial"/>
              <a:buNone/>
              <a:defRPr sz="4400">
                <a:solidFill>
                  <a:schemeClr val="dk1"/>
                </a:solidFill>
              </a:defRPr>
            </a:lvl4pPr>
            <a:lvl5pPr lvl="4" indent="0" algn="ctr" rtl="0">
              <a:spcBef>
                <a:spcPts val="0"/>
              </a:spcBef>
              <a:spcAft>
                <a:spcPts val="0"/>
              </a:spcAft>
              <a:buClr>
                <a:schemeClr val="dk1"/>
              </a:buClr>
              <a:buFont typeface="Arial"/>
              <a:buNone/>
              <a:defRPr sz="4400">
                <a:solidFill>
                  <a:schemeClr val="dk1"/>
                </a:solidFill>
              </a:defRPr>
            </a:lvl5pPr>
            <a:lvl6pPr marL="457200" lvl="5" indent="0" algn="ctr" rtl="0">
              <a:spcBef>
                <a:spcPts val="0"/>
              </a:spcBef>
              <a:spcAft>
                <a:spcPts val="0"/>
              </a:spcAft>
              <a:buClr>
                <a:schemeClr val="dk1"/>
              </a:buClr>
              <a:buFont typeface="Arial"/>
              <a:buNone/>
              <a:defRPr sz="4400">
                <a:solidFill>
                  <a:schemeClr val="dk1"/>
                </a:solidFill>
              </a:defRPr>
            </a:lvl6pPr>
            <a:lvl7pPr marL="914400" lvl="6" indent="0" algn="ctr" rtl="0">
              <a:spcBef>
                <a:spcPts val="0"/>
              </a:spcBef>
              <a:spcAft>
                <a:spcPts val="0"/>
              </a:spcAft>
              <a:buClr>
                <a:schemeClr val="dk1"/>
              </a:buClr>
              <a:buFont typeface="Arial"/>
              <a:buNone/>
              <a:defRPr sz="4400">
                <a:solidFill>
                  <a:schemeClr val="dk1"/>
                </a:solidFill>
              </a:defRPr>
            </a:lvl7pPr>
            <a:lvl8pPr marL="1371600" lvl="7" indent="0" algn="ctr" rtl="0">
              <a:spcBef>
                <a:spcPts val="0"/>
              </a:spcBef>
              <a:spcAft>
                <a:spcPts val="0"/>
              </a:spcAft>
              <a:buClr>
                <a:schemeClr val="dk1"/>
              </a:buClr>
              <a:buFont typeface="Arial"/>
              <a:buNone/>
              <a:defRPr sz="4400">
                <a:solidFill>
                  <a:schemeClr val="dk1"/>
                </a:solidFill>
              </a:defRPr>
            </a:lvl8pPr>
            <a:lvl9pPr marL="1828800" lvl="8" indent="0" algn="ctr" rtl="0">
              <a:spcBef>
                <a:spcPts val="0"/>
              </a:spcBef>
              <a:spcAft>
                <a:spcPts val="0"/>
              </a:spcAft>
              <a:buClr>
                <a:schemeClr val="dk1"/>
              </a:buClr>
              <a:buFont typeface="Arial"/>
              <a:buNone/>
              <a:defRPr sz="4400">
                <a:solidFill>
                  <a:schemeClr val="dk1"/>
                </a:solidFill>
              </a:defRPr>
            </a:lvl9pPr>
          </a:lstStyle>
          <a:p>
            <a:endParaRPr/>
          </a:p>
        </p:txBody>
      </p:sp>
      <p:sp>
        <p:nvSpPr>
          <p:cNvPr id="95" name="Shape 95"/>
          <p:cNvSpPr txBox="1">
            <a:spLocks noGrp="1"/>
          </p:cNvSpPr>
          <p:nvPr>
            <p:ph type="body" idx="1"/>
          </p:nvPr>
        </p:nvSpPr>
        <p:spPr>
          <a:xfrm>
            <a:off x="533400" y="1600203"/>
            <a:ext cx="8229600" cy="45259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Arial"/>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bg>
      <p:bgPr>
        <a:blipFill rotWithShape="1">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745750"/>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Montserrat"/>
              <a:buNone/>
              <a:defRPr sz="4000" b="1" i="0" u="none" strike="noStrike" cap="none">
                <a:solidFill>
                  <a:schemeClr val="dk1"/>
                </a:solidFill>
                <a:latin typeface="Montserrat"/>
                <a:ea typeface="Montserrat"/>
                <a:cs typeface="Montserrat"/>
                <a:sym typeface="Montserra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Arial"/>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pic>
        <p:nvPicPr>
          <p:cNvPr id="26" name="Shape 26" descr="MSU-Wordmark-White.eps"/>
          <p:cNvPicPr preferRelativeResize="0"/>
          <p:nvPr/>
        </p:nvPicPr>
        <p:blipFill rotWithShape="1">
          <a:blip r:embed="rId3">
            <a:alphaModFix/>
          </a:blip>
          <a:srcRect/>
          <a:stretch/>
        </p:blipFill>
        <p:spPr>
          <a:xfrm>
            <a:off x="6980864" y="0"/>
            <a:ext cx="2163135" cy="72104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Montserrat"/>
              <a:buNone/>
              <a:defRPr sz="4000" b="1" i="0" u="none" strike="noStrike" cap="none">
                <a:solidFill>
                  <a:schemeClr val="dk1"/>
                </a:solidFill>
                <a:latin typeface="Montserrat"/>
                <a:ea typeface="Montserrat"/>
                <a:cs typeface="Montserrat"/>
                <a:sym typeface="Montserra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Arial"/>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
        <p:nvSpPr>
          <p:cNvPr id="34" name="Shape 3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Arial"/>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nd Slide">
    <p:bg>
      <p:bgPr>
        <a:blipFill rotWithShape="1">
          <a:blip r:embed="rId2">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685800" y="1474966"/>
            <a:ext cx="7772400" cy="119807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Montserrat"/>
              <a:buNone/>
              <a:defRPr sz="4400" b="1" i="0" u="none" strike="noStrike" cap="none">
                <a:solidFill>
                  <a:schemeClr val="dk1"/>
                </a:solidFill>
                <a:latin typeface="Montserrat"/>
                <a:ea typeface="Montserrat"/>
                <a:cs typeface="Montserrat"/>
                <a:sym typeface="Montserra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9" name="Shape 39"/>
          <p:cNvSpPr txBox="1">
            <a:spLocks noGrp="1"/>
          </p:cNvSpPr>
          <p:nvPr>
            <p:ph type="subTitle" idx="1"/>
          </p:nvPr>
        </p:nvSpPr>
        <p:spPr>
          <a:xfrm>
            <a:off x="685800" y="3009900"/>
            <a:ext cx="7772400" cy="994547"/>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D8D8D"/>
              </a:buClr>
              <a:buFont typeface="Arial"/>
              <a:buNone/>
              <a:defRPr sz="3200" b="0" i="0" u="none" strike="noStrike" cap="none">
                <a:solidFill>
                  <a:srgbClr val="8D8D8D"/>
                </a:solidFill>
                <a:latin typeface="Arial"/>
                <a:ea typeface="Arial"/>
                <a:cs typeface="Arial"/>
                <a:sym typeface="Arial"/>
              </a:defRPr>
            </a:lvl1pPr>
            <a:lvl2pPr marL="457200" marR="0" lvl="1" indent="0" algn="ctr" rtl="0">
              <a:lnSpc>
                <a:spcPct val="100000"/>
              </a:lnSpc>
              <a:spcBef>
                <a:spcPts val="560"/>
              </a:spcBef>
              <a:spcAft>
                <a:spcPts val="0"/>
              </a:spcAft>
              <a:buClr>
                <a:srgbClr val="8D8D8D"/>
              </a:buClr>
              <a:buFont typeface="Arial"/>
              <a:buNone/>
              <a:defRPr sz="2800" b="0" i="0" u="none" strike="noStrike" cap="none">
                <a:solidFill>
                  <a:srgbClr val="8D8D8D"/>
                </a:solidFill>
                <a:latin typeface="Arial"/>
                <a:ea typeface="Arial"/>
                <a:cs typeface="Arial"/>
                <a:sym typeface="Arial"/>
              </a:defRPr>
            </a:lvl2pPr>
            <a:lvl3pPr marL="914400" marR="0" lvl="2" indent="0" algn="ctr" rtl="0">
              <a:lnSpc>
                <a:spcPct val="100000"/>
              </a:lnSpc>
              <a:spcBef>
                <a:spcPts val="480"/>
              </a:spcBef>
              <a:spcAft>
                <a:spcPts val="0"/>
              </a:spcAft>
              <a:buClr>
                <a:srgbClr val="8D8D8D"/>
              </a:buClr>
              <a:buFont typeface="Arial"/>
              <a:buNone/>
              <a:defRPr sz="2400" b="0" i="0" u="none" strike="noStrike" cap="none">
                <a:solidFill>
                  <a:srgbClr val="8D8D8D"/>
                </a:solidFill>
                <a:latin typeface="Arial"/>
                <a:ea typeface="Arial"/>
                <a:cs typeface="Arial"/>
                <a:sym typeface="Arial"/>
              </a:defRPr>
            </a:lvl3pPr>
            <a:lvl4pPr marL="1371600" marR="0" lvl="3" indent="0" algn="ctr" rtl="0">
              <a:lnSpc>
                <a:spcPct val="100000"/>
              </a:lnSpc>
              <a:spcBef>
                <a:spcPts val="400"/>
              </a:spcBef>
              <a:spcAft>
                <a:spcPts val="0"/>
              </a:spcAft>
              <a:buClr>
                <a:srgbClr val="8D8D8D"/>
              </a:buClr>
              <a:buFont typeface="Arial"/>
              <a:buNone/>
              <a:defRPr sz="2000" b="0" i="0" u="none" strike="noStrike" cap="none">
                <a:solidFill>
                  <a:srgbClr val="8D8D8D"/>
                </a:solidFill>
                <a:latin typeface="Arial"/>
                <a:ea typeface="Arial"/>
                <a:cs typeface="Arial"/>
                <a:sym typeface="Arial"/>
              </a:defRPr>
            </a:lvl4pPr>
            <a:lvl5pPr marL="1828800" marR="0" lvl="4" indent="0" algn="ctr" rtl="0">
              <a:lnSpc>
                <a:spcPct val="100000"/>
              </a:lnSpc>
              <a:spcBef>
                <a:spcPts val="400"/>
              </a:spcBef>
              <a:spcAft>
                <a:spcPts val="0"/>
              </a:spcAft>
              <a:buClr>
                <a:srgbClr val="8D8D8D"/>
              </a:buClr>
              <a:buFont typeface="Arial"/>
              <a:buNone/>
              <a:defRPr sz="2000" b="0" i="0" u="none" strike="noStrike" cap="none">
                <a:solidFill>
                  <a:srgbClr val="8D8D8D"/>
                </a:solidFill>
                <a:latin typeface="Arial"/>
                <a:ea typeface="Arial"/>
                <a:cs typeface="Arial"/>
                <a:sym typeface="Arial"/>
              </a:defRPr>
            </a:lvl5pPr>
            <a:lvl6pPr marL="2286000" marR="0" lvl="5" indent="0" algn="ctr" rtl="0">
              <a:lnSpc>
                <a:spcPct val="100000"/>
              </a:lnSpc>
              <a:spcBef>
                <a:spcPts val="400"/>
              </a:spcBef>
              <a:spcAft>
                <a:spcPts val="0"/>
              </a:spcAft>
              <a:buClr>
                <a:srgbClr val="8D8D8D"/>
              </a:buClr>
              <a:buFont typeface="Arial"/>
              <a:buNone/>
              <a:defRPr sz="2000" b="0" i="0" u="none" strike="noStrike" cap="none">
                <a:solidFill>
                  <a:srgbClr val="8D8D8D"/>
                </a:solidFill>
                <a:latin typeface="Arial"/>
                <a:ea typeface="Arial"/>
                <a:cs typeface="Arial"/>
                <a:sym typeface="Arial"/>
              </a:defRPr>
            </a:lvl6pPr>
            <a:lvl7pPr marL="2743200" marR="0" lvl="6" indent="0" algn="ctr" rtl="0">
              <a:lnSpc>
                <a:spcPct val="100000"/>
              </a:lnSpc>
              <a:spcBef>
                <a:spcPts val="400"/>
              </a:spcBef>
              <a:spcAft>
                <a:spcPts val="0"/>
              </a:spcAft>
              <a:buClr>
                <a:srgbClr val="8D8D8D"/>
              </a:buClr>
              <a:buFont typeface="Arial"/>
              <a:buNone/>
              <a:defRPr sz="2000" b="0" i="0" u="none" strike="noStrike" cap="none">
                <a:solidFill>
                  <a:srgbClr val="8D8D8D"/>
                </a:solidFill>
                <a:latin typeface="Arial"/>
                <a:ea typeface="Arial"/>
                <a:cs typeface="Arial"/>
                <a:sym typeface="Arial"/>
              </a:defRPr>
            </a:lvl7pPr>
            <a:lvl8pPr marL="3200400" marR="0" lvl="7" indent="0" algn="ctr" rtl="0">
              <a:lnSpc>
                <a:spcPct val="100000"/>
              </a:lnSpc>
              <a:spcBef>
                <a:spcPts val="400"/>
              </a:spcBef>
              <a:spcAft>
                <a:spcPts val="0"/>
              </a:spcAft>
              <a:buClr>
                <a:srgbClr val="8D8D8D"/>
              </a:buClr>
              <a:buFont typeface="Arial"/>
              <a:buNone/>
              <a:defRPr sz="2000" b="0" i="0" u="none" strike="noStrike" cap="none">
                <a:solidFill>
                  <a:srgbClr val="8D8D8D"/>
                </a:solidFill>
                <a:latin typeface="Arial"/>
                <a:ea typeface="Arial"/>
                <a:cs typeface="Arial"/>
                <a:sym typeface="Arial"/>
              </a:defRPr>
            </a:lvl8pPr>
            <a:lvl9pPr marL="3657600" marR="0" lvl="8" indent="0" algn="ctr" rtl="0">
              <a:lnSpc>
                <a:spcPct val="100000"/>
              </a:lnSpc>
              <a:spcBef>
                <a:spcPts val="400"/>
              </a:spcBef>
              <a:spcAft>
                <a:spcPts val="0"/>
              </a:spcAft>
              <a:buClr>
                <a:srgbClr val="8D8D8D"/>
              </a:buClr>
              <a:buFont typeface="Arial"/>
              <a:buNone/>
              <a:defRPr sz="2000" b="0" i="0" u="none" strike="noStrike" cap="none">
                <a:solidFill>
                  <a:srgbClr val="8D8D8D"/>
                </a:solidFill>
                <a:latin typeface="Arial"/>
                <a:ea typeface="Arial"/>
                <a:cs typeface="Arial"/>
                <a:sym typeface="Arial"/>
              </a:defRPr>
            </a:lvl9pPr>
          </a:lstStyle>
          <a:p>
            <a:endParaRPr/>
          </a:p>
        </p:txBody>
      </p:sp>
      <p:pic>
        <p:nvPicPr>
          <p:cNvPr id="40" name="Shape 40" descr="Wordmark.eps"/>
          <p:cNvPicPr preferRelativeResize="0"/>
          <p:nvPr/>
        </p:nvPicPr>
        <p:blipFill rotWithShape="1">
          <a:blip r:embed="rId3">
            <a:alphaModFix/>
          </a:blip>
          <a:srcRect t="24618" b="27076"/>
          <a:stretch/>
        </p:blipFill>
        <p:spPr>
          <a:xfrm>
            <a:off x="341237" y="196808"/>
            <a:ext cx="3710374" cy="820845"/>
          </a:xfrm>
          <a:prstGeom prst="rect">
            <a:avLst/>
          </a:prstGeom>
          <a:noFill/>
          <a:ln>
            <a:noFill/>
          </a:ln>
        </p:spPr>
      </p:pic>
      <p:pic>
        <p:nvPicPr>
          <p:cNvPr id="41" name="Shape 41" descr="MSU-Wordmark-Green-CMYK.eps"/>
          <p:cNvPicPr preferRelativeResize="0"/>
          <p:nvPr/>
        </p:nvPicPr>
        <p:blipFill rotWithShape="1">
          <a:blip r:embed="rId4">
            <a:alphaModFix/>
          </a:blip>
          <a:srcRect/>
          <a:stretch/>
        </p:blipFill>
        <p:spPr>
          <a:xfrm>
            <a:off x="1902707" y="4729839"/>
            <a:ext cx="2102499" cy="700833"/>
          </a:xfrm>
          <a:prstGeom prst="rect">
            <a:avLst/>
          </a:prstGeom>
          <a:noFill/>
          <a:ln>
            <a:noFill/>
          </a:ln>
        </p:spPr>
      </p:pic>
      <p:sp>
        <p:nvSpPr>
          <p:cNvPr id="42" name="Shape 42"/>
          <p:cNvSpPr txBox="1"/>
          <p:nvPr/>
        </p:nvSpPr>
        <p:spPr>
          <a:xfrm>
            <a:off x="4481807" y="4794967"/>
            <a:ext cx="3290593" cy="70083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636363"/>
              </a:buClr>
              <a:buSzPct val="25000"/>
              <a:buFont typeface="Arial"/>
              <a:buNone/>
            </a:pPr>
            <a:r>
              <a:rPr lang="en-US" sz="1000" b="0" i="0" u="none" strike="noStrike" cap="none">
                <a:solidFill>
                  <a:srgbClr val="636363"/>
                </a:solidFill>
                <a:latin typeface="Arial"/>
                <a:ea typeface="Arial"/>
                <a:cs typeface="Arial"/>
                <a:sym typeface="Arial"/>
              </a:rPr>
              <a:t>Colleges of Education, Natural Science, Engineering, and Lyman Briggs</a:t>
            </a:r>
          </a:p>
          <a:p>
            <a:pPr marL="0" marR="0" lvl="0" indent="0" algn="l" rtl="0">
              <a:lnSpc>
                <a:spcPct val="100000"/>
              </a:lnSpc>
              <a:spcBef>
                <a:spcPts val="200"/>
              </a:spcBef>
              <a:spcAft>
                <a:spcPts val="0"/>
              </a:spcAft>
              <a:buClr>
                <a:srgbClr val="636363"/>
              </a:buClr>
              <a:buSzPct val="25000"/>
              <a:buFont typeface="Arial"/>
              <a:buNone/>
            </a:pPr>
            <a:r>
              <a:rPr lang="en-US" sz="1000" b="0" i="0" u="none" strike="noStrike" cap="none">
                <a:solidFill>
                  <a:srgbClr val="636363"/>
                </a:solidFill>
                <a:latin typeface="Arial"/>
                <a:ea typeface="Arial"/>
                <a:cs typeface="Arial"/>
                <a:sym typeface="Arial"/>
              </a:rPr>
              <a:t>Office of the Provost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bg>
      <p:bgPr>
        <a:blipFill rotWithShape="1">
          <a:blip r:embed="rId2">
            <a:alphaModFix/>
          </a:blip>
          <a:stretch>
            <a:fillRect/>
          </a:stretch>
        </a:blip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68157" y="1597679"/>
            <a:ext cx="4118642" cy="71097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3"/>
              </a:buClr>
              <a:buFont typeface="Montserrat"/>
              <a:buNone/>
              <a:defRPr sz="2600" b="1" i="0" u="none" strike="noStrike" cap="none">
                <a:solidFill>
                  <a:schemeClr val="accent3"/>
                </a:solidFill>
                <a:latin typeface="Montserrat"/>
                <a:ea typeface="Montserrat"/>
                <a:cs typeface="Montserrat"/>
                <a:sym typeface="Montserra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5" name="Shape 45"/>
          <p:cNvSpPr txBox="1">
            <a:spLocks noGrp="1"/>
          </p:cNvSpPr>
          <p:nvPr>
            <p:ph type="body" idx="1"/>
          </p:nvPr>
        </p:nvSpPr>
        <p:spPr>
          <a:xfrm>
            <a:off x="4568157" y="2386282"/>
            <a:ext cx="4118641" cy="3739879"/>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742950" marR="0" lvl="1"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5080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5080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Arial"/>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sp>
        <p:nvSpPr>
          <p:cNvPr id="49" name="Shape 49"/>
          <p:cNvSpPr>
            <a:spLocks noGrp="1"/>
          </p:cNvSpPr>
          <p:nvPr>
            <p:ph type="pic" idx="2"/>
          </p:nvPr>
        </p:nvSpPr>
        <p:spPr>
          <a:xfrm>
            <a:off x="0" y="1597679"/>
            <a:ext cx="4281486" cy="4528481"/>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0" name="Shape 50" descr="MSU-Wordmark-White.eps"/>
          <p:cNvPicPr preferRelativeResize="0"/>
          <p:nvPr/>
        </p:nvPicPr>
        <p:blipFill rotWithShape="1">
          <a:blip r:embed="rId3">
            <a:alphaModFix/>
          </a:blip>
          <a:srcRect/>
          <a:stretch/>
        </p:blipFill>
        <p:spPr>
          <a:xfrm>
            <a:off x="6980864" y="0"/>
            <a:ext cx="2163135" cy="72104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bg>
      <p:bgPr>
        <a:blipFill rotWithShape="1">
          <a:blip r:embed="rId2">
            <a:alphaModFix/>
          </a:blip>
          <a:stretch>
            <a:fillRect/>
          </a:stretch>
        </a:blip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725266"/>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Montserrat"/>
              <a:buNone/>
              <a:defRPr sz="4000" b="1" i="0" u="none" strike="noStrike" cap="none">
                <a:solidFill>
                  <a:schemeClr val="dk1"/>
                </a:solidFill>
                <a:latin typeface="Montserrat"/>
                <a:ea typeface="Montserrat"/>
                <a:cs typeface="Montserrat"/>
                <a:sym typeface="Montserra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3" name="Shape 53"/>
          <p:cNvSpPr txBox="1">
            <a:spLocks noGrp="1"/>
          </p:cNvSpPr>
          <p:nvPr>
            <p:ph type="body" idx="1"/>
          </p:nvPr>
        </p:nvSpPr>
        <p:spPr>
          <a:xfrm>
            <a:off x="457200" y="1985741"/>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2"/>
          </p:nvPr>
        </p:nvSpPr>
        <p:spPr>
          <a:xfrm>
            <a:off x="457200" y="2693525"/>
            <a:ext cx="4040187" cy="343263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3"/>
          </p:nvPr>
        </p:nvSpPr>
        <p:spPr>
          <a:xfrm>
            <a:off x="4645025" y="1985741"/>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body" idx="4"/>
          </p:nvPr>
        </p:nvSpPr>
        <p:spPr>
          <a:xfrm>
            <a:off x="4645025" y="2693525"/>
            <a:ext cx="4041773" cy="343263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Arial"/>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pic>
        <p:nvPicPr>
          <p:cNvPr id="60" name="Shape 60" descr="MSU-Wordmark-White.eps"/>
          <p:cNvPicPr preferRelativeResize="0"/>
          <p:nvPr/>
        </p:nvPicPr>
        <p:blipFill rotWithShape="1">
          <a:blip r:embed="rId3">
            <a:alphaModFix/>
          </a:blip>
          <a:srcRect/>
          <a:stretch/>
        </p:blipFill>
        <p:spPr>
          <a:xfrm>
            <a:off x="6980864" y="0"/>
            <a:ext cx="2163135" cy="72104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Montserrat"/>
              <a:buNone/>
              <a:defRPr sz="2000" b="1" i="0" u="none" strike="noStrike" cap="none">
                <a:solidFill>
                  <a:schemeClr val="dk1"/>
                </a:solidFill>
                <a:latin typeface="Montserrat"/>
                <a:ea typeface="Montserrat"/>
                <a:cs typeface="Montserrat"/>
                <a:sym typeface="Montserra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3" name="Shape 63"/>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Arial"/>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Montserrat"/>
              <a:buNone/>
              <a:defRPr sz="2000" b="1" i="0" u="none" strike="noStrike" cap="none">
                <a:solidFill>
                  <a:schemeClr val="dk1"/>
                </a:solidFill>
                <a:latin typeface="Montserrat"/>
                <a:ea typeface="Montserrat"/>
                <a:cs typeface="Montserrat"/>
                <a:sym typeface="Montserra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0" name="Shape 7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Arial"/>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Montserrat"/>
              <a:buNone/>
              <a:defRPr sz="4000" b="1" i="0" u="none" strike="noStrike" cap="none">
                <a:solidFill>
                  <a:schemeClr val="dk1"/>
                </a:solidFill>
                <a:latin typeface="Montserrat"/>
                <a:ea typeface="Montserrat"/>
                <a:cs typeface="Montserrat"/>
                <a:sym typeface="Montserra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D8D8D"/>
              </a:buClr>
              <a:buFont typeface="Arial"/>
              <a:buNone/>
              <a:defRPr sz="1200" b="0" i="0" u="none" strike="noStrike" cap="none">
                <a:solidFill>
                  <a:srgbClr val="8D8D8D"/>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Arial"/>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vZIyH6Bssh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rangergabe/status/77943496622462976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94575" y="1379224"/>
            <a:ext cx="9377100" cy="1180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4000"/>
              <a:t>Fun with the Sun: </a:t>
            </a:r>
          </a:p>
          <a:p>
            <a:pPr marL="0" marR="0" lvl="0" indent="0" algn="ctr" rtl="0">
              <a:lnSpc>
                <a:spcPct val="100000"/>
              </a:lnSpc>
              <a:spcBef>
                <a:spcPts val="0"/>
              </a:spcBef>
              <a:spcAft>
                <a:spcPts val="0"/>
              </a:spcAft>
              <a:buClr>
                <a:schemeClr val="dk1"/>
              </a:buClr>
              <a:buSzPct val="25000"/>
              <a:buFont typeface="Montserrat"/>
              <a:buNone/>
            </a:pPr>
            <a:r>
              <a:rPr lang="en-US" sz="4000"/>
              <a:t>Patterns from the Sky</a:t>
            </a:r>
          </a:p>
        </p:txBody>
      </p:sp>
      <p:sp>
        <p:nvSpPr>
          <p:cNvPr id="103" name="Shape 103"/>
          <p:cNvSpPr txBox="1">
            <a:spLocks noGrp="1"/>
          </p:cNvSpPr>
          <p:nvPr>
            <p:ph type="subTitle" idx="1"/>
          </p:nvPr>
        </p:nvSpPr>
        <p:spPr>
          <a:xfrm>
            <a:off x="0" y="3054452"/>
            <a:ext cx="9040813" cy="3114675"/>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D8D8D"/>
              </a:buClr>
              <a:buSzPct val="25000"/>
              <a:buFont typeface="Arial"/>
              <a:buNone/>
            </a:pP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2440"/>
              </a:spcBef>
              <a:spcAft>
                <a:spcPts val="0"/>
              </a:spcAft>
              <a:buClr>
                <a:srgbClr val="8D8D8D"/>
              </a:buClr>
              <a:buSzPct val="25000"/>
              <a:buFont typeface="Arial"/>
              <a:buNone/>
            </a:pP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2440"/>
              </a:spcBef>
              <a:spcAft>
                <a:spcPts val="0"/>
              </a:spcAft>
              <a:buClr>
                <a:srgbClr val="8D8D8D"/>
              </a:buClr>
              <a:buSzPct val="25000"/>
              <a:buFont typeface="Arial"/>
              <a:buNone/>
            </a:pP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2440"/>
              </a:spcBef>
              <a:spcAft>
                <a:spcPts val="0"/>
              </a:spcAft>
              <a:buClr>
                <a:srgbClr val="8D8D8D"/>
              </a:buClr>
              <a:buSzPct val="25000"/>
              <a:buFont typeface="Arial"/>
              <a:buNone/>
            </a:pPr>
            <a:endParaRPr sz="3200" b="0" i="0" u="none" strike="noStrike" cap="none">
              <a:solidFill>
                <a:schemeClr val="dk1"/>
              </a:solidFill>
              <a:latin typeface="Arial"/>
              <a:ea typeface="Arial"/>
              <a:cs typeface="Arial"/>
              <a:sym typeface="Arial"/>
            </a:endParaRPr>
          </a:p>
        </p:txBody>
      </p:sp>
      <p:sp>
        <p:nvSpPr>
          <p:cNvPr id="104" name="Shape 104"/>
          <p:cNvSpPr txBox="1"/>
          <p:nvPr/>
        </p:nvSpPr>
        <p:spPr>
          <a:xfrm>
            <a:off x="6583363" y="6394450"/>
            <a:ext cx="185736" cy="4619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105" name="Shape 105"/>
          <p:cNvSpPr/>
          <p:nvPr/>
        </p:nvSpPr>
        <p:spPr>
          <a:xfrm>
            <a:off x="173525" y="2560024"/>
            <a:ext cx="8716500" cy="4333500"/>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spcAft>
                <a:spcPts val="0"/>
              </a:spcAft>
              <a:buClr>
                <a:schemeClr val="dk1"/>
              </a:buClr>
              <a:buFont typeface="Arial"/>
              <a:buNone/>
            </a:pPr>
            <a:endParaRPr/>
          </a:p>
          <a:p>
            <a:pPr marL="0" marR="0" lvl="0" indent="0" algn="ctr" rtl="0">
              <a:lnSpc>
                <a:spcPct val="70000"/>
              </a:lnSpc>
              <a:spcBef>
                <a:spcPts val="120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Kara Haas (Kellogg Biological Station – MSU)</a:t>
            </a:r>
          </a:p>
          <a:p>
            <a:pPr marL="0" marR="0" lvl="0" indent="0" algn="ctr" rtl="0">
              <a:lnSpc>
                <a:spcPct val="70000"/>
              </a:lnSpc>
              <a:spcBef>
                <a:spcPts val="1200"/>
              </a:spcBef>
              <a:spcAft>
                <a:spcPts val="0"/>
              </a:spcAft>
              <a:buClr>
                <a:schemeClr val="dk1"/>
              </a:buClr>
              <a:buFont typeface="Arial"/>
              <a:buNone/>
            </a:pPr>
            <a:endParaRPr/>
          </a:p>
          <a:p>
            <a:pPr marL="0" marR="0" lvl="0" indent="0" algn="ctr" rtl="0">
              <a:lnSpc>
                <a:spcPct val="70000"/>
              </a:lnSpc>
              <a:spcBef>
                <a:spcPts val="1200"/>
              </a:spcBef>
              <a:spcAft>
                <a:spcPts val="0"/>
              </a:spcAft>
              <a:buClr>
                <a:srgbClr val="595959"/>
              </a:buClr>
              <a:buSzPct val="25000"/>
              <a:buFont typeface="Arial"/>
              <a:buNone/>
            </a:pPr>
            <a:r>
              <a:rPr lang="en-US" sz="2400">
                <a:solidFill>
                  <a:srgbClr val="595959"/>
                </a:solidFill>
              </a:rPr>
              <a:t>KBS K-12 Partnership</a:t>
            </a:r>
          </a:p>
          <a:p>
            <a:pPr marL="0" marR="0" lvl="0" indent="0" algn="ctr" rtl="0">
              <a:lnSpc>
                <a:spcPct val="70000"/>
              </a:lnSpc>
              <a:spcBef>
                <a:spcPts val="1200"/>
              </a:spcBef>
              <a:spcAft>
                <a:spcPts val="0"/>
              </a:spcAft>
              <a:buClr>
                <a:srgbClr val="595959"/>
              </a:buClr>
              <a:buSzPct val="25000"/>
              <a:buFont typeface="Arial"/>
              <a:buNone/>
            </a:pPr>
            <a:r>
              <a:rPr lang="en-US" sz="2000" i="1">
                <a:solidFill>
                  <a:srgbClr val="595959"/>
                </a:solidFill>
              </a:rPr>
              <a:t>The Kellogg Edge: Breaking Boundaries in Ecology and Evolution Education</a:t>
            </a:r>
          </a:p>
          <a:p>
            <a:pPr marL="0" marR="0" lvl="0" indent="0" algn="ctr" rtl="0">
              <a:lnSpc>
                <a:spcPct val="70000"/>
              </a:lnSpc>
              <a:spcBef>
                <a:spcPts val="1200"/>
              </a:spcBef>
              <a:spcAft>
                <a:spcPts val="0"/>
              </a:spcAft>
              <a:buClr>
                <a:srgbClr val="595959"/>
              </a:buClr>
              <a:buSzPct val="25000"/>
              <a:buFont typeface="Arial"/>
              <a:buNone/>
            </a:pPr>
            <a:r>
              <a:rPr lang="en-US" sz="2000">
                <a:solidFill>
                  <a:srgbClr val="595959"/>
                </a:solidFill>
              </a:rPr>
              <a:t>April 18</a:t>
            </a:r>
            <a:r>
              <a:rPr lang="en-US" sz="2000" b="0" i="0" u="none" strike="noStrike" cap="none">
                <a:solidFill>
                  <a:srgbClr val="595959"/>
                </a:solidFill>
                <a:latin typeface="Arial"/>
                <a:ea typeface="Arial"/>
                <a:cs typeface="Arial"/>
                <a:sym typeface="Arial"/>
              </a:rPr>
              <a:t>, 2017</a:t>
            </a:r>
          </a:p>
          <a:p>
            <a:pPr marL="0" marR="0" lvl="0" indent="0" algn="ctr" rtl="0">
              <a:lnSpc>
                <a:spcPct val="70000"/>
              </a:lnSpc>
              <a:spcBef>
                <a:spcPts val="120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10000"/>
              </a:lnSpc>
              <a:spcBef>
                <a:spcPts val="1200"/>
              </a:spcBef>
              <a:spcAft>
                <a:spcPts val="0"/>
              </a:spcAft>
              <a:buClr>
                <a:srgbClr val="000000"/>
              </a:buClr>
              <a:buFont typeface="Arial"/>
              <a:buNone/>
            </a:pPr>
            <a:endParaRPr sz="4000" b="0" i="0" u="none" strike="noStrike" cap="none">
              <a:solidFill>
                <a:schemeClr val="dk1"/>
              </a:solidFill>
              <a:latin typeface="Arial"/>
              <a:ea typeface="Arial"/>
              <a:cs typeface="Arial"/>
              <a:sym typeface="Arial"/>
            </a:endParaRPr>
          </a:p>
          <a:p>
            <a:pPr marL="0" marR="0" lvl="0" indent="0" algn="ctr" rtl="0">
              <a:lnSpc>
                <a:spcPct val="110000"/>
              </a:lnSpc>
              <a:spcBef>
                <a:spcPts val="120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106" name="Shape 106"/>
          <p:cNvPicPr preferRelativeResize="0"/>
          <p:nvPr/>
        </p:nvPicPr>
        <p:blipFill rotWithShape="1">
          <a:blip r:embed="rId3">
            <a:alphaModFix/>
          </a:blip>
          <a:srcRect/>
          <a:stretch/>
        </p:blipFill>
        <p:spPr>
          <a:xfrm>
            <a:off x="5946730" y="274584"/>
            <a:ext cx="2915956" cy="6331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0" y="784277"/>
            <a:ext cx="9144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4000" b="1" i="0" u="none" strike="noStrike" cap="none">
                <a:solidFill>
                  <a:schemeClr val="dk1"/>
                </a:solidFill>
                <a:latin typeface="Montserrat"/>
                <a:ea typeface="Montserrat"/>
                <a:cs typeface="Montserrat"/>
                <a:sym typeface="Montserrat"/>
              </a:rPr>
              <a:t>“Figuring Out” vs. “Learning About” </a:t>
            </a:r>
          </a:p>
        </p:txBody>
      </p:sp>
      <p:sp>
        <p:nvSpPr>
          <p:cNvPr id="176" name="Shape 176"/>
          <p:cNvSpPr txBox="1">
            <a:spLocks noGrp="1"/>
          </p:cNvSpPr>
          <p:nvPr>
            <p:ph type="body" idx="4294967295"/>
          </p:nvPr>
        </p:nvSpPr>
        <p:spPr>
          <a:xfrm>
            <a:off x="169332" y="2035675"/>
            <a:ext cx="4741333" cy="4525963"/>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Arial"/>
              <a:buChar char="•"/>
            </a:pPr>
            <a:r>
              <a:rPr lang="en-US" sz="2800" b="1" i="0" u="none" strike="noStrike" cap="none">
                <a:solidFill>
                  <a:srgbClr val="1E2451"/>
                </a:solidFill>
                <a:latin typeface="Arial"/>
                <a:ea typeface="Arial"/>
                <a:cs typeface="Arial"/>
                <a:sym typeface="Arial"/>
              </a:rPr>
              <a:t>Explanatory ideas </a:t>
            </a:r>
            <a:r>
              <a:rPr lang="en-US" sz="2800" b="0" i="0" u="none" strike="noStrike" cap="none">
                <a:solidFill>
                  <a:schemeClr val="dk1"/>
                </a:solidFill>
                <a:latin typeface="Arial"/>
                <a:ea typeface="Arial"/>
                <a:cs typeface="Arial"/>
                <a:sym typeface="Arial"/>
              </a:rPr>
              <a:t>are important so that students are figuring out phenomena and not just learning about facts and details.</a:t>
            </a:r>
          </a:p>
          <a:p>
            <a:pPr marL="342900" marR="0" lvl="0" indent="-139700" algn="l" rtl="0">
              <a:lnSpc>
                <a:spcPct val="100000"/>
              </a:lnSpc>
              <a:spcBef>
                <a:spcPts val="2440"/>
              </a:spcBef>
              <a:spcAft>
                <a:spcPts val="0"/>
              </a:spcAft>
              <a:buClr>
                <a:schemeClr val="dk1"/>
              </a:buClr>
              <a:buSzPct val="100000"/>
              <a:buFont typeface="Arial"/>
              <a:buChar char="•"/>
            </a:pPr>
            <a:r>
              <a:rPr lang="en-US" sz="2800" b="1" i="0" u="none" strike="noStrike" cap="none">
                <a:solidFill>
                  <a:srgbClr val="1E2451"/>
                </a:solidFill>
                <a:latin typeface="Arial"/>
                <a:ea typeface="Arial"/>
                <a:cs typeface="Arial"/>
                <a:sym typeface="Arial"/>
              </a:rPr>
              <a:t>Science and engineering practices </a:t>
            </a:r>
            <a:r>
              <a:rPr lang="en-US" sz="2800" b="0" i="0" u="none" strike="noStrike" cap="none">
                <a:solidFill>
                  <a:schemeClr val="dk1"/>
                </a:solidFill>
                <a:latin typeface="Arial"/>
                <a:ea typeface="Arial"/>
                <a:cs typeface="Arial"/>
                <a:sym typeface="Arial"/>
              </a:rPr>
              <a:t>build explanatory ideas.</a:t>
            </a:r>
          </a:p>
        </p:txBody>
      </p:sp>
      <p:sp>
        <p:nvSpPr>
          <p:cNvPr id="177" name="Shape 177"/>
          <p:cNvSpPr txBox="1"/>
          <p:nvPr/>
        </p:nvSpPr>
        <p:spPr>
          <a:xfrm>
            <a:off x="0" y="1106925"/>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Montserrat"/>
              <a:buNone/>
            </a:pPr>
            <a:endParaRPr sz="4000" b="1" i="0" u="none" strike="noStrike" cap="none">
              <a:solidFill>
                <a:schemeClr val="dk1"/>
              </a:solidFill>
              <a:latin typeface="Montserrat"/>
              <a:ea typeface="Montserrat"/>
              <a:cs typeface="Montserrat"/>
              <a:sym typeface="Montserrat"/>
            </a:endParaRPr>
          </a:p>
        </p:txBody>
      </p:sp>
      <p:sp>
        <p:nvSpPr>
          <p:cNvPr id="178" name="Shape 178"/>
          <p:cNvSpPr/>
          <p:nvPr/>
        </p:nvSpPr>
        <p:spPr>
          <a:xfrm>
            <a:off x="5602110" y="1867111"/>
            <a:ext cx="3316110" cy="1798056"/>
          </a:xfrm>
          <a:prstGeom prst="ellipse">
            <a:avLst/>
          </a:prstGeom>
          <a:solidFill>
            <a:schemeClr val="lt2"/>
          </a:solid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800" b="0" i="0" u="none" strike="noStrike" cap="none" dirty="0">
                <a:solidFill>
                  <a:srgbClr val="000000"/>
                </a:solidFill>
                <a:latin typeface="Arial"/>
                <a:ea typeface="Arial"/>
                <a:cs typeface="Arial"/>
                <a:sym typeface="Arial"/>
              </a:rPr>
              <a:t>Explore Scientific Ideas</a:t>
            </a:r>
          </a:p>
        </p:txBody>
      </p:sp>
      <p:sp>
        <p:nvSpPr>
          <p:cNvPr id="179" name="Shape 179"/>
          <p:cNvSpPr/>
          <p:nvPr/>
        </p:nvSpPr>
        <p:spPr>
          <a:xfrm>
            <a:off x="5602110" y="4831339"/>
            <a:ext cx="3316110" cy="1730300"/>
          </a:xfrm>
          <a:prstGeom prst="ellipse">
            <a:avLst/>
          </a:prstGeom>
          <a:solidFill>
            <a:schemeClr val="lt2"/>
          </a:solidFill>
          <a:ln w="76200" cap="flat" cmpd="sng">
            <a:solidFill>
              <a:srgbClr val="00FF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800" b="0" i="0" u="none" strike="noStrike" cap="none">
                <a:solidFill>
                  <a:srgbClr val="000000"/>
                </a:solidFill>
                <a:latin typeface="Arial"/>
                <a:ea typeface="Arial"/>
                <a:cs typeface="Arial"/>
                <a:sym typeface="Arial"/>
              </a:rPr>
              <a:t>Make Sense of Phenomena</a:t>
            </a:r>
          </a:p>
        </p:txBody>
      </p:sp>
      <p:cxnSp>
        <p:nvCxnSpPr>
          <p:cNvPr id="180" name="Shape 180"/>
          <p:cNvCxnSpPr/>
          <p:nvPr/>
        </p:nvCxnSpPr>
        <p:spPr>
          <a:xfrm>
            <a:off x="7260165" y="3922889"/>
            <a:ext cx="0" cy="725033"/>
          </a:xfrm>
          <a:prstGeom prst="straightConnector1">
            <a:avLst/>
          </a:prstGeom>
          <a:noFill/>
          <a:ln w="76200" cap="flat" cmpd="sng">
            <a:solidFill>
              <a:schemeClr val="dk2"/>
            </a:solidFill>
            <a:prstDash val="solid"/>
            <a:round/>
            <a:headEnd type="none" w="med" len="med"/>
            <a:tailEnd type="triangle" w="lg" len="lg"/>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74575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4000" b="1" i="0" u="none" strike="noStrike" cap="none">
                <a:solidFill>
                  <a:schemeClr val="dk1"/>
                </a:solidFill>
                <a:latin typeface="Montserrat"/>
                <a:ea typeface="Montserrat"/>
                <a:cs typeface="Montserrat"/>
                <a:sym typeface="Montserrat"/>
              </a:rPr>
              <a:t>Project-Based Learning (PBL)</a:t>
            </a:r>
          </a:p>
        </p:txBody>
      </p:sp>
      <p:sp>
        <p:nvSpPr>
          <p:cNvPr id="187" name="Shape 187"/>
          <p:cNvSpPr/>
          <p:nvPr/>
        </p:nvSpPr>
        <p:spPr>
          <a:xfrm>
            <a:off x="8855075" y="6323012"/>
            <a:ext cx="1841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8" name="Shape 188"/>
          <p:cNvSpPr/>
          <p:nvPr/>
        </p:nvSpPr>
        <p:spPr>
          <a:xfrm>
            <a:off x="457199" y="1888749"/>
            <a:ext cx="4693357" cy="4708980"/>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rgbClr val="313131"/>
              </a:buClr>
              <a:buSzPct val="100000"/>
              <a:buFont typeface="Arial"/>
              <a:buChar char="•"/>
            </a:pPr>
            <a:r>
              <a:rPr lang="en-US" sz="2800" b="0" i="0" u="none" strike="noStrike" cap="none">
                <a:solidFill>
                  <a:srgbClr val="313131"/>
                </a:solidFill>
                <a:latin typeface="Arial"/>
                <a:ea typeface="Arial"/>
                <a:cs typeface="Arial"/>
                <a:sym typeface="Arial"/>
              </a:rPr>
              <a:t>Project-based learning allows students to</a:t>
            </a:r>
          </a:p>
          <a:p>
            <a:pPr marL="742950" marR="0" lvl="1" indent="-107950" algn="l" rtl="0">
              <a:lnSpc>
                <a:spcPct val="100000"/>
              </a:lnSpc>
              <a:spcBef>
                <a:spcPts val="560"/>
              </a:spcBef>
              <a:spcAft>
                <a:spcPts val="0"/>
              </a:spcAft>
              <a:buClr>
                <a:srgbClr val="313131"/>
              </a:buClr>
              <a:buSzPct val="100000"/>
              <a:buFont typeface="Arial"/>
              <a:buChar char="–"/>
            </a:pPr>
            <a:r>
              <a:rPr lang="en-US" sz="2800" b="0" i="0" u="none" strike="noStrike" cap="none">
                <a:solidFill>
                  <a:srgbClr val="313131"/>
                </a:solidFill>
                <a:latin typeface="Arial"/>
                <a:ea typeface="Arial"/>
                <a:cs typeface="Arial"/>
                <a:sym typeface="Arial"/>
              </a:rPr>
              <a:t> </a:t>
            </a:r>
            <a:r>
              <a:rPr lang="en-US" sz="2400" b="0" i="0" u="none" strike="noStrike" cap="none">
                <a:solidFill>
                  <a:srgbClr val="313131"/>
                </a:solidFill>
                <a:latin typeface="Arial"/>
                <a:ea typeface="Arial"/>
                <a:cs typeface="Arial"/>
                <a:sym typeface="Arial"/>
              </a:rPr>
              <a:t>learn by doing, </a:t>
            </a:r>
          </a:p>
          <a:p>
            <a:pPr marL="742950" marR="0" lvl="1" indent="-107950" algn="l" rtl="0">
              <a:lnSpc>
                <a:spcPct val="100000"/>
              </a:lnSpc>
              <a:spcBef>
                <a:spcPts val="560"/>
              </a:spcBef>
              <a:spcAft>
                <a:spcPts val="0"/>
              </a:spcAft>
              <a:buClr>
                <a:srgbClr val="313131"/>
              </a:buClr>
              <a:buSzPct val="100000"/>
              <a:buFont typeface="Arial"/>
              <a:buChar char="–"/>
            </a:pPr>
            <a:r>
              <a:rPr lang="en-US" sz="2400" b="0" i="0" u="none" strike="noStrike" cap="none">
                <a:solidFill>
                  <a:srgbClr val="313131"/>
                </a:solidFill>
                <a:latin typeface="Arial"/>
                <a:ea typeface="Arial"/>
                <a:cs typeface="Arial"/>
                <a:sym typeface="Arial"/>
              </a:rPr>
              <a:t> apply ideas, and </a:t>
            </a:r>
          </a:p>
          <a:p>
            <a:pPr marL="742950" marR="0" lvl="1" indent="-107950" algn="l" rtl="0">
              <a:lnSpc>
                <a:spcPct val="100000"/>
              </a:lnSpc>
              <a:spcBef>
                <a:spcPts val="560"/>
              </a:spcBef>
              <a:spcAft>
                <a:spcPts val="0"/>
              </a:spcAft>
              <a:buClr>
                <a:srgbClr val="313131"/>
              </a:buClr>
              <a:buSzPct val="100000"/>
              <a:buFont typeface="Arial"/>
              <a:buChar char="–"/>
            </a:pPr>
            <a:r>
              <a:rPr lang="en-US" sz="2400" b="0" i="0" u="none" strike="noStrike" cap="none">
                <a:solidFill>
                  <a:srgbClr val="313131"/>
                </a:solidFill>
                <a:latin typeface="Arial"/>
                <a:ea typeface="Arial"/>
                <a:cs typeface="Arial"/>
                <a:sym typeface="Arial"/>
              </a:rPr>
              <a:t> solve problems. </a:t>
            </a:r>
          </a:p>
          <a:p>
            <a:pPr marL="635000" marR="0" lvl="1" indent="0" algn="l" rtl="0">
              <a:lnSpc>
                <a:spcPct val="100000"/>
              </a:lnSpc>
              <a:spcBef>
                <a:spcPts val="560"/>
              </a:spcBef>
              <a:spcAft>
                <a:spcPts val="0"/>
              </a:spcAft>
              <a:buClr>
                <a:srgbClr val="313131"/>
              </a:buClr>
              <a:buFont typeface="Arial"/>
              <a:buNone/>
            </a:pPr>
            <a:endParaRPr sz="2000" b="0" i="0" u="none" strike="noStrike" cap="none">
              <a:solidFill>
                <a:srgbClr val="313131"/>
              </a:solidFill>
              <a:latin typeface="Arial"/>
              <a:ea typeface="Arial"/>
              <a:cs typeface="Arial"/>
              <a:sym typeface="Arial"/>
            </a:endParaRPr>
          </a:p>
          <a:p>
            <a:pPr marL="342900" marR="0" lvl="0" indent="-139700" algn="l" rtl="0">
              <a:lnSpc>
                <a:spcPct val="100000"/>
              </a:lnSpc>
              <a:spcBef>
                <a:spcPts val="640"/>
              </a:spcBef>
              <a:spcAft>
                <a:spcPts val="0"/>
              </a:spcAft>
              <a:buClr>
                <a:srgbClr val="313131"/>
              </a:buClr>
              <a:buSzPct val="114285"/>
              <a:buFont typeface="Arial"/>
              <a:buChar char="•"/>
            </a:pPr>
            <a:r>
              <a:rPr lang="en-US" sz="2800" b="0" i="0" u="none" strike="noStrike" cap="none">
                <a:solidFill>
                  <a:srgbClr val="313131"/>
                </a:solidFill>
                <a:latin typeface="Arial"/>
                <a:ea typeface="Arial"/>
                <a:cs typeface="Arial"/>
                <a:sym typeface="Arial"/>
              </a:rPr>
              <a:t>In so doing, students engage in real-world activities similar to those of professional scientists</a:t>
            </a:r>
            <a:r>
              <a:rPr lang="en-US" sz="3200" b="0" i="0" u="none" strike="noStrike" cap="none">
                <a:solidFill>
                  <a:srgbClr val="313131"/>
                </a:solidFill>
                <a:latin typeface="Arial"/>
                <a:ea typeface="Arial"/>
                <a:cs typeface="Arial"/>
                <a:sym typeface="Arial"/>
              </a:rPr>
              <a:t>.</a:t>
            </a:r>
          </a:p>
        </p:txBody>
      </p:sp>
      <p:pic>
        <p:nvPicPr>
          <p:cNvPr id="189" name="Shape 189" descr="Boys in lab.tif                                                00013091Zoi                            B58127D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50555" y="2405414"/>
            <a:ext cx="3536244" cy="2728484"/>
          </a:xfrm>
          <a:prstGeom prst="rect">
            <a:avLst/>
          </a:prstGeom>
          <a:noFill/>
          <a:ln w="9525" cap="flat" cmpd="sng">
            <a:solidFill>
              <a:schemeClr val="lt1"/>
            </a:solidFill>
            <a:prstDash val="solid"/>
            <a:miter/>
            <a:headEnd type="none" w="med" len="med"/>
            <a:tailEnd type="none" w="med" len="med"/>
          </a:ln>
        </p:spPr>
      </p:pic>
      <p:sp>
        <p:nvSpPr>
          <p:cNvPr id="190" name="Shape 190"/>
          <p:cNvSpPr txBox="1"/>
          <p:nvPr/>
        </p:nvSpPr>
        <p:spPr>
          <a:xfrm>
            <a:off x="5150555" y="5393112"/>
            <a:ext cx="3536242" cy="13849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Krajcik, J.S. and Shin, N. (2014) ‘Project-Based Learning’, in Sawyer, R.K. (ed.) </a:t>
            </a:r>
            <a:r>
              <a:rPr lang="en-US" sz="1400" b="0" i="1" u="none" strike="noStrike" cap="none">
                <a:solidFill>
                  <a:srgbClr val="000000"/>
                </a:solidFill>
                <a:latin typeface="Arial"/>
                <a:ea typeface="Arial"/>
                <a:cs typeface="Arial"/>
                <a:sym typeface="Arial"/>
              </a:rPr>
              <a:t>The Cambridge Handbook of the Learning Sciences:</a:t>
            </a:r>
            <a:r>
              <a:rPr lang="en-US" sz="1400" b="0" i="0" u="none" strike="noStrike" cap="none">
                <a:solidFill>
                  <a:srgbClr val="000000"/>
                </a:solidFill>
                <a:latin typeface="Arial"/>
                <a:ea typeface="Arial"/>
                <a:cs typeface="Arial"/>
                <a:sym typeface="Arial"/>
              </a:rPr>
              <a:t>. Cambridge: Cambridge University Press, pp. 275–297.</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74575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4000" b="1" i="0" u="none" strike="noStrike" cap="none">
                <a:solidFill>
                  <a:schemeClr val="dk1"/>
                </a:solidFill>
                <a:latin typeface="Montserrat"/>
                <a:ea typeface="Montserrat"/>
                <a:cs typeface="Montserrat"/>
                <a:sym typeface="Montserrat"/>
              </a:rPr>
              <a:t>Project-Based Learning (PBL)</a:t>
            </a:r>
          </a:p>
        </p:txBody>
      </p:sp>
      <p:sp>
        <p:nvSpPr>
          <p:cNvPr id="197" name="Shape 197"/>
          <p:cNvSpPr/>
          <p:nvPr/>
        </p:nvSpPr>
        <p:spPr>
          <a:xfrm>
            <a:off x="8855075" y="6323012"/>
            <a:ext cx="1841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8" name="Shape 198"/>
          <p:cNvSpPr/>
          <p:nvPr/>
        </p:nvSpPr>
        <p:spPr>
          <a:xfrm>
            <a:off x="457199" y="1888749"/>
            <a:ext cx="8229600" cy="37856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Learning sciences research has found that teaching integrated knowledge allows students to:</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draw on their understanding to solve problems, </a:t>
            </a:r>
          </a:p>
          <a:p>
            <a:pPr marL="285750" marR="0" lvl="0" indent="-28575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make decisions, and </a:t>
            </a:r>
          </a:p>
          <a:p>
            <a:pPr marL="285750" marR="0" lvl="0" indent="-28575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learn new ideas.</a:t>
            </a:r>
          </a:p>
          <a:p>
            <a:pPr marL="285750" marR="0" lvl="0" indent="-28575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Drawing on this research, the goal of PBL is to  increase students’ engagement and help them develop deeper understanding of important ideas. </a:t>
            </a:r>
          </a:p>
        </p:txBody>
      </p:sp>
      <p:sp>
        <p:nvSpPr>
          <p:cNvPr id="199" name="Shape 199"/>
          <p:cNvSpPr txBox="1"/>
          <p:nvPr/>
        </p:nvSpPr>
        <p:spPr>
          <a:xfrm>
            <a:off x="457200" y="5953680"/>
            <a:ext cx="8229598" cy="738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Krajcik, J.S. and Shin, N. (2014) ‘Project-Based Learning’, in Sawyer, R.K. (ed.) </a:t>
            </a:r>
            <a:r>
              <a:rPr lang="en-US" sz="1400" b="0" i="1" u="none" strike="noStrike" cap="none">
                <a:solidFill>
                  <a:srgbClr val="000000"/>
                </a:solidFill>
                <a:latin typeface="Arial"/>
                <a:ea typeface="Arial"/>
                <a:cs typeface="Arial"/>
                <a:sym typeface="Arial"/>
              </a:rPr>
              <a:t>The Cambridge Handbook of the Learning Sciences:</a:t>
            </a:r>
            <a:r>
              <a:rPr lang="en-US" sz="1400" b="0" i="0" u="none" strike="noStrike" cap="none">
                <a:solidFill>
                  <a:srgbClr val="000000"/>
                </a:solidFill>
                <a:latin typeface="Arial"/>
                <a:ea typeface="Arial"/>
                <a:cs typeface="Arial"/>
                <a:sym typeface="Arial"/>
              </a:rPr>
              <a:t>. Cambridge: Cambridge University Press, pp. 275–297.</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74575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4000" b="1" i="0" u="none" strike="noStrike" cap="none">
                <a:solidFill>
                  <a:schemeClr val="dk1"/>
                </a:solidFill>
                <a:latin typeface="Montserrat"/>
                <a:ea typeface="Montserrat"/>
                <a:cs typeface="Montserrat"/>
                <a:sym typeface="Montserrat"/>
              </a:rPr>
              <a:t>6 Key Features of PBL</a:t>
            </a:r>
          </a:p>
        </p:txBody>
      </p:sp>
      <p:sp>
        <p:nvSpPr>
          <p:cNvPr id="206" name="Shape 206"/>
          <p:cNvSpPr/>
          <p:nvPr/>
        </p:nvSpPr>
        <p:spPr>
          <a:xfrm>
            <a:off x="8855075" y="6323012"/>
            <a:ext cx="1841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7" name="Shape 207"/>
          <p:cNvSpPr/>
          <p:nvPr/>
        </p:nvSpPr>
        <p:spPr>
          <a:xfrm>
            <a:off x="296333" y="1701899"/>
            <a:ext cx="8742892" cy="48013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Students:</a:t>
            </a:r>
          </a:p>
          <a:p>
            <a:pPr marL="342900" marR="0" lvl="0" indent="-34290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AutoNum type="arabicPeriod"/>
            </a:pPr>
            <a:r>
              <a:rPr lang="en-US" sz="1800" b="0" i="0" u="none" strike="noStrike" cap="none">
                <a:solidFill>
                  <a:srgbClr val="000000"/>
                </a:solidFill>
                <a:latin typeface="Arial"/>
                <a:ea typeface="Arial"/>
                <a:cs typeface="Arial"/>
                <a:sym typeface="Arial"/>
              </a:rPr>
              <a:t>Start with a </a:t>
            </a:r>
            <a:r>
              <a:rPr lang="en-US" sz="1800" b="1" i="0" u="none" strike="noStrike" cap="none">
                <a:solidFill>
                  <a:srgbClr val="000000"/>
                </a:solidFill>
                <a:latin typeface="Arial"/>
                <a:ea typeface="Arial"/>
                <a:cs typeface="Arial"/>
                <a:sym typeface="Arial"/>
              </a:rPr>
              <a:t>driving question </a:t>
            </a:r>
            <a:r>
              <a:rPr lang="en-US" sz="1800" b="0" i="0" u="none" strike="noStrike" cap="none">
                <a:solidFill>
                  <a:srgbClr val="000000"/>
                </a:solidFill>
                <a:latin typeface="Arial"/>
                <a:ea typeface="Arial"/>
                <a:cs typeface="Arial"/>
                <a:sym typeface="Arial"/>
              </a:rPr>
              <a:t>about a phenomena or a problem to be solved.</a:t>
            </a:r>
          </a:p>
          <a:p>
            <a:pPr marL="342900" marR="0" lvl="0" indent="-34290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AutoNum type="arabicPeriod"/>
            </a:pPr>
            <a:r>
              <a:rPr lang="en-US" sz="1800" b="0" i="0" u="none" strike="noStrike" cap="none">
                <a:solidFill>
                  <a:srgbClr val="000000"/>
                </a:solidFill>
                <a:latin typeface="Arial"/>
                <a:ea typeface="Arial"/>
                <a:cs typeface="Arial"/>
                <a:sym typeface="Arial"/>
              </a:rPr>
              <a:t>Focus on </a:t>
            </a:r>
            <a:r>
              <a:rPr lang="en-US" sz="1800" b="1" i="0" u="none" strike="noStrike" cap="none">
                <a:solidFill>
                  <a:srgbClr val="000000"/>
                </a:solidFill>
                <a:latin typeface="Arial"/>
                <a:ea typeface="Arial"/>
                <a:cs typeface="Arial"/>
                <a:sym typeface="Arial"/>
              </a:rPr>
              <a:t>learning goals</a:t>
            </a:r>
            <a:r>
              <a:rPr lang="en-US" sz="1800" b="0" i="0" u="none" strike="noStrike" cap="none">
                <a:solidFill>
                  <a:srgbClr val="000000"/>
                </a:solidFill>
                <a:latin typeface="Arial"/>
                <a:ea typeface="Arial"/>
                <a:cs typeface="Arial"/>
                <a:sym typeface="Arial"/>
              </a:rPr>
              <a:t> that require a demonstration of mastery on key science standards and assessments.</a:t>
            </a:r>
          </a:p>
          <a:p>
            <a:pPr marL="342900" marR="0" lvl="0" indent="-34290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AutoNum type="arabicPeriod"/>
            </a:pPr>
            <a:r>
              <a:rPr lang="en-US" sz="1800" b="0" i="0" u="none" strike="noStrike" cap="none">
                <a:solidFill>
                  <a:srgbClr val="000000"/>
                </a:solidFill>
                <a:latin typeface="Arial"/>
                <a:ea typeface="Arial"/>
                <a:cs typeface="Arial"/>
                <a:sym typeface="Arial"/>
              </a:rPr>
              <a:t>Explore the driving question by participating in </a:t>
            </a:r>
            <a:r>
              <a:rPr lang="en-US" sz="1800" b="1" i="0" u="none" strike="noStrike" cap="none">
                <a:solidFill>
                  <a:srgbClr val="000000"/>
                </a:solidFill>
                <a:latin typeface="Arial"/>
                <a:ea typeface="Arial"/>
                <a:cs typeface="Arial"/>
                <a:sym typeface="Arial"/>
              </a:rPr>
              <a:t>scientific practices </a:t>
            </a:r>
            <a:r>
              <a:rPr lang="en-US" sz="1800" b="0" i="0" u="none" strike="noStrike" cap="none">
                <a:solidFill>
                  <a:srgbClr val="000000"/>
                </a:solidFill>
                <a:latin typeface="Arial"/>
                <a:ea typeface="Arial"/>
                <a:cs typeface="Arial"/>
                <a:sym typeface="Arial"/>
              </a:rPr>
              <a:t>– processes of problem solving that are central to expert performance in the discipline</a:t>
            </a:r>
          </a:p>
          <a:p>
            <a:pPr marL="342900" marR="0" lvl="0" indent="-34290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AutoNum type="arabicPeriod"/>
            </a:pPr>
            <a:r>
              <a:rPr lang="en-US" sz="1800" b="0" i="0" u="none" strike="noStrike" cap="none">
                <a:solidFill>
                  <a:srgbClr val="000000"/>
                </a:solidFill>
                <a:latin typeface="Arial"/>
                <a:ea typeface="Arial"/>
                <a:cs typeface="Arial"/>
                <a:sym typeface="Arial"/>
              </a:rPr>
              <a:t>Engage in </a:t>
            </a:r>
            <a:r>
              <a:rPr lang="en-US" sz="1800" b="1" i="0" u="none" strike="noStrike" cap="none">
                <a:solidFill>
                  <a:srgbClr val="000000"/>
                </a:solidFill>
                <a:latin typeface="Arial"/>
                <a:ea typeface="Arial"/>
                <a:cs typeface="Arial"/>
                <a:sym typeface="Arial"/>
              </a:rPr>
              <a:t>collaborative activities, </a:t>
            </a:r>
            <a:r>
              <a:rPr lang="en-US" sz="1800" b="0" i="0" u="none" strike="noStrike" cap="none">
                <a:solidFill>
                  <a:srgbClr val="000000"/>
                </a:solidFill>
                <a:latin typeface="Arial"/>
                <a:ea typeface="Arial"/>
                <a:cs typeface="Arial"/>
                <a:sym typeface="Arial"/>
              </a:rPr>
              <a:t>along with teachers and community members,</a:t>
            </a:r>
            <a:r>
              <a:rPr lang="en-US" sz="1800" b="1" i="0" u="none" strike="noStrike" cap="none">
                <a:solidFill>
                  <a:srgbClr val="000000"/>
                </a:solidFill>
                <a:latin typeface="Arial"/>
                <a:ea typeface="Arial"/>
                <a:cs typeface="Arial"/>
                <a:sym typeface="Arial"/>
              </a:rPr>
              <a:t> </a:t>
            </a:r>
            <a:r>
              <a:rPr lang="en-US" sz="1800" b="0" i="0" u="none" strike="noStrike" cap="none">
                <a:solidFill>
                  <a:srgbClr val="000000"/>
                </a:solidFill>
                <a:latin typeface="Arial"/>
                <a:ea typeface="Arial"/>
                <a:cs typeface="Arial"/>
                <a:sym typeface="Arial"/>
              </a:rPr>
              <a:t>to find solutions to the driving question. </a:t>
            </a:r>
          </a:p>
          <a:p>
            <a:pPr marL="342900" marR="0" lvl="0" indent="-34290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AutoNum type="arabicPeriod"/>
            </a:pPr>
            <a:r>
              <a:rPr lang="en-US" sz="1800" b="0" i="0" u="none" strike="noStrike" cap="none">
                <a:solidFill>
                  <a:srgbClr val="000000"/>
                </a:solidFill>
                <a:latin typeface="Arial"/>
                <a:ea typeface="Arial"/>
                <a:cs typeface="Arial"/>
                <a:sym typeface="Arial"/>
              </a:rPr>
              <a:t>Are </a:t>
            </a:r>
            <a:r>
              <a:rPr lang="en-US" sz="1800" b="1" i="0" u="none" strike="noStrike" cap="none">
                <a:solidFill>
                  <a:srgbClr val="000000"/>
                </a:solidFill>
                <a:latin typeface="Arial"/>
                <a:ea typeface="Arial"/>
                <a:cs typeface="Arial"/>
                <a:sym typeface="Arial"/>
              </a:rPr>
              <a:t>scaffolded with learning technologies</a:t>
            </a:r>
            <a:r>
              <a:rPr lang="en-US" sz="1800" b="0" i="0" u="none" strike="noStrike" cap="none">
                <a:solidFill>
                  <a:srgbClr val="000000"/>
                </a:solidFill>
                <a:latin typeface="Arial"/>
                <a:ea typeface="Arial"/>
                <a:cs typeface="Arial"/>
                <a:sym typeface="Arial"/>
              </a:rPr>
              <a:t> that help them participate in activities normally beyond their ability.</a:t>
            </a:r>
          </a:p>
          <a:p>
            <a:pPr marL="342900" marR="0" lvl="0" indent="-34290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AutoNum type="arabicPeriod"/>
            </a:pPr>
            <a:r>
              <a:rPr lang="en-US" sz="1800" b="0" i="0" u="none" strike="noStrike" cap="none">
                <a:solidFill>
                  <a:srgbClr val="000000"/>
                </a:solidFill>
                <a:latin typeface="Arial"/>
                <a:ea typeface="Arial"/>
                <a:cs typeface="Arial"/>
                <a:sym typeface="Arial"/>
              </a:rPr>
              <a:t>Create a set of </a:t>
            </a:r>
            <a:r>
              <a:rPr lang="en-US" sz="1800" b="1" i="0" u="none" strike="noStrike" cap="none">
                <a:solidFill>
                  <a:srgbClr val="000000"/>
                </a:solidFill>
                <a:latin typeface="Arial"/>
                <a:ea typeface="Arial"/>
                <a:cs typeface="Arial"/>
                <a:sym typeface="Arial"/>
              </a:rPr>
              <a:t>tangible products </a:t>
            </a:r>
            <a:r>
              <a:rPr lang="en-US" sz="1800" b="0" i="0" u="none" strike="noStrike" cap="none">
                <a:solidFill>
                  <a:srgbClr val="000000"/>
                </a:solidFill>
                <a:latin typeface="Arial"/>
                <a:ea typeface="Arial"/>
                <a:cs typeface="Arial"/>
                <a:sym typeface="Arial"/>
              </a:rPr>
              <a:t>that address the driving question.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027971"/>
            <a:ext cx="9144000" cy="6858000"/>
          </a:xfrm>
          <a:prstGeom prst="rect">
            <a:avLst/>
          </a:prstGeom>
          <a:noFill/>
          <a:ln>
            <a:noFill/>
          </a:ln>
        </p:spPr>
      </p:pic>
      <p:sp>
        <p:nvSpPr>
          <p:cNvPr id="214" name="Shape 214"/>
          <p:cNvSpPr txBox="1">
            <a:spLocks noGrp="1"/>
          </p:cNvSpPr>
          <p:nvPr>
            <p:ph type="title"/>
          </p:nvPr>
        </p:nvSpPr>
        <p:spPr>
          <a:xfrm>
            <a:off x="315150" y="1722257"/>
            <a:ext cx="8229600" cy="25173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a:solidFill>
                  <a:schemeClr val="lt1"/>
                </a:solidFill>
              </a:rPr>
              <a:t>Sample of a Fifth Grade Investigation</a:t>
            </a:r>
          </a:p>
          <a:p>
            <a:pPr marL="0" marR="0" lvl="0" indent="0" algn="ctr" rtl="0">
              <a:lnSpc>
                <a:spcPct val="100000"/>
              </a:lnSpc>
              <a:spcBef>
                <a:spcPts val="0"/>
              </a:spcBef>
              <a:spcAft>
                <a:spcPts val="0"/>
              </a:spcAft>
              <a:buClr>
                <a:schemeClr val="dk1"/>
              </a:buClr>
              <a:buSzPct val="25000"/>
              <a:buFont typeface="Montserrat"/>
              <a:buNone/>
            </a:pPr>
            <a:r>
              <a:rPr lang="en-US" sz="4000" b="1" i="0" u="none" strike="noStrike" cap="none">
                <a:solidFill>
                  <a:schemeClr val="lt1"/>
                </a:solidFill>
                <a:latin typeface="Montserrat"/>
                <a:ea typeface="Montserrat"/>
                <a:cs typeface="Montserrat"/>
                <a:sym typeface="Montserrat"/>
              </a:rPr>
              <a:t>Ealy Elementary – </a:t>
            </a:r>
          </a:p>
          <a:p>
            <a:pPr marL="0" marR="0" lvl="0" indent="0" algn="ctr" rtl="0">
              <a:lnSpc>
                <a:spcPct val="100000"/>
              </a:lnSpc>
              <a:spcBef>
                <a:spcPts val="0"/>
              </a:spcBef>
              <a:spcAft>
                <a:spcPts val="0"/>
              </a:spcAft>
              <a:buClr>
                <a:schemeClr val="dk1"/>
              </a:buClr>
              <a:buSzPct val="25000"/>
              <a:buFont typeface="Montserrat"/>
              <a:buNone/>
            </a:pPr>
            <a:r>
              <a:rPr lang="en-US" sz="4000" b="1" i="0" u="none" strike="noStrike" cap="none">
                <a:solidFill>
                  <a:schemeClr val="lt1"/>
                </a:solidFill>
                <a:latin typeface="Montserrat"/>
                <a:ea typeface="Montserrat"/>
                <a:cs typeface="Montserrat"/>
                <a:sym typeface="Montserrat"/>
              </a:rPr>
              <a:t>Whitehall, MI</a:t>
            </a:r>
          </a:p>
        </p:txBody>
      </p:sp>
      <p:sp>
        <p:nvSpPr>
          <p:cNvPr id="215" name="Shape 215"/>
          <p:cNvSpPr/>
          <p:nvPr/>
        </p:nvSpPr>
        <p:spPr>
          <a:xfrm>
            <a:off x="8855075" y="6323012"/>
            <a:ext cx="1842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1027971"/>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3600" b="1" i="0" u="none" strike="noStrike" cap="none">
                <a:solidFill>
                  <a:schemeClr val="dk1"/>
                </a:solidFill>
                <a:latin typeface="Montserrat"/>
                <a:ea typeface="Montserrat"/>
                <a:cs typeface="Montserrat"/>
                <a:sym typeface="Montserrat"/>
              </a:rPr>
              <a:t>What does PBL look like in the classroom?</a:t>
            </a:r>
          </a:p>
        </p:txBody>
      </p:sp>
      <p:sp>
        <p:nvSpPr>
          <p:cNvPr id="222" name="Shape 222"/>
          <p:cNvSpPr/>
          <p:nvPr/>
        </p:nvSpPr>
        <p:spPr>
          <a:xfrm>
            <a:off x="8855075" y="6323012"/>
            <a:ext cx="1841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3" name="Shape 223"/>
          <p:cNvSpPr txBox="1"/>
          <p:nvPr/>
        </p:nvSpPr>
        <p:spPr>
          <a:xfrm>
            <a:off x="2681997" y="2167671"/>
            <a:ext cx="6240061" cy="4356099"/>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	His eyes fell upon the stone ridge to his left and he thought at first he should build his shelter against the stone. But before that he decided to check out the far side of the ridge and that was where he got lucky.</a:t>
            </a:r>
          </a:p>
          <a:p>
            <a:pPr marL="342900" marR="0" lvl="0" indent="-139700" algn="l" rtl="0">
              <a:lnSpc>
                <a:spcPct val="100000"/>
              </a:lnSpc>
              <a:spcBef>
                <a:spcPts val="64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	</a:t>
            </a:r>
            <a:r>
              <a:rPr lang="en-US" sz="2400" b="1" i="0" u="none" strike="noStrike" cap="none">
                <a:solidFill>
                  <a:schemeClr val="dk1"/>
                </a:solidFill>
                <a:latin typeface="Arial"/>
                <a:ea typeface="Arial"/>
                <a:cs typeface="Arial"/>
                <a:sym typeface="Arial"/>
              </a:rPr>
              <a:t>Using the sun and the fact that it rose in the east and set in the west, he decided that the far side was the northern side of the ridge</a:t>
            </a:r>
            <a:r>
              <a:rPr lang="en-US" sz="2400" b="0" i="0" u="none" strike="noStrike" cap="none">
                <a:solidFill>
                  <a:schemeClr val="dk1"/>
                </a:solidFill>
                <a:latin typeface="Arial"/>
                <a:ea typeface="Arial"/>
                <a:cs typeface="Arial"/>
                <a:sym typeface="Arial"/>
              </a:rPr>
              <a:t>.” </a:t>
            </a:r>
          </a:p>
          <a:p>
            <a:pPr marL="342900" marR="0" lvl="0" indent="-139700" algn="r" rtl="0">
              <a:lnSpc>
                <a:spcPct val="100000"/>
              </a:lnSpc>
              <a:spcBef>
                <a:spcPts val="640"/>
              </a:spcBef>
              <a:spcAft>
                <a:spcPts val="0"/>
              </a:spcAft>
              <a:buClr>
                <a:schemeClr val="dk1"/>
              </a:buClr>
              <a:buSzPct val="25000"/>
              <a:buFont typeface="Arial"/>
              <a:buNone/>
            </a:pPr>
            <a:r>
              <a:rPr lang="en-US" sz="2400" b="0" i="1" u="none" strike="noStrike" cap="none">
                <a:solidFill>
                  <a:schemeClr val="dk1"/>
                </a:solidFill>
                <a:latin typeface="Arial"/>
                <a:ea typeface="Arial"/>
                <a:cs typeface="Arial"/>
                <a:sym typeface="Arial"/>
              </a:rPr>
              <a:t>Hatchet</a:t>
            </a:r>
            <a:r>
              <a:rPr lang="en-US" sz="2400" b="0" i="0" u="none" strike="noStrike" cap="none">
                <a:solidFill>
                  <a:schemeClr val="dk1"/>
                </a:solidFill>
                <a:latin typeface="Arial"/>
                <a:ea typeface="Arial"/>
                <a:cs typeface="Arial"/>
                <a:sym typeface="Arial"/>
              </a:rPr>
              <a:t>, Gary Paulsen</a:t>
            </a:r>
          </a:p>
        </p:txBody>
      </p:sp>
      <p:pic>
        <p:nvPicPr>
          <p:cNvPr id="224" name="Shape 2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 y="2428424"/>
            <a:ext cx="2009706" cy="36392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861158"/>
            <a:ext cx="8229600" cy="162239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4000" b="1" i="0" u="none" strike="noStrike" cap="none">
                <a:solidFill>
                  <a:schemeClr val="dk1"/>
                </a:solidFill>
                <a:latin typeface="Montserrat"/>
                <a:ea typeface="Montserrat"/>
                <a:cs typeface="Montserrat"/>
                <a:sym typeface="Montserrat"/>
              </a:rPr>
              <a:t>Students question: “How did Brian know where North was?”</a:t>
            </a:r>
          </a:p>
          <a:p>
            <a:pPr marL="0" marR="0" lvl="0" indent="0" algn="ctr" rtl="0">
              <a:lnSpc>
                <a:spcPct val="100000"/>
              </a:lnSpc>
              <a:spcBef>
                <a:spcPts val="0"/>
              </a:spcBef>
              <a:spcAft>
                <a:spcPts val="0"/>
              </a:spcAft>
              <a:buClr>
                <a:schemeClr val="dk1"/>
              </a:buClr>
              <a:buSzPct val="25000"/>
              <a:buFont typeface="Montserrat"/>
              <a:buNone/>
            </a:pPr>
            <a:endParaRPr sz="4000" b="1" i="0" u="none" strike="noStrike" cap="none">
              <a:solidFill>
                <a:schemeClr val="dk1"/>
              </a:solidFill>
              <a:latin typeface="Montserrat"/>
              <a:ea typeface="Montserrat"/>
              <a:cs typeface="Montserrat"/>
              <a:sym typeface="Montserrat"/>
            </a:endParaRPr>
          </a:p>
        </p:txBody>
      </p:sp>
      <p:pic>
        <p:nvPicPr>
          <p:cNvPr id="230" name="Shape 230" descr="... Sun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46198" y="2368143"/>
            <a:ext cx="3322327" cy="3562148"/>
          </a:xfrm>
          <a:prstGeom prst="rect">
            <a:avLst/>
          </a:prstGeom>
          <a:noFill/>
          <a:ln>
            <a:noFill/>
          </a:ln>
        </p:spPr>
      </p:pic>
      <p:sp>
        <p:nvSpPr>
          <p:cNvPr id="231" name="Shape 231"/>
          <p:cNvSpPr txBox="1"/>
          <p:nvPr/>
        </p:nvSpPr>
        <p:spPr>
          <a:xfrm>
            <a:off x="754602" y="2814221"/>
            <a:ext cx="4634144" cy="33239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000" b="1" i="0" u="none" strike="noStrike" cap="none">
                <a:solidFill>
                  <a:srgbClr val="000000"/>
                </a:solidFill>
                <a:latin typeface="Arial"/>
                <a:ea typeface="Arial"/>
                <a:cs typeface="Arial"/>
                <a:sym typeface="Arial"/>
              </a:rPr>
              <a:t>Can we replicate how Brian used the sun in the story, </a:t>
            </a:r>
            <a:r>
              <a:rPr lang="en-US" sz="3000" b="1" i="1" u="none" strike="noStrike" cap="none">
                <a:solidFill>
                  <a:srgbClr val="000000"/>
                </a:solidFill>
                <a:latin typeface="Arial"/>
                <a:ea typeface="Arial"/>
                <a:cs typeface="Arial"/>
                <a:sym typeface="Arial"/>
              </a:rPr>
              <a:t>Hatchet</a:t>
            </a:r>
            <a:r>
              <a:rPr lang="en-US" sz="3000" b="1" i="0" u="none" strike="noStrike" cap="none">
                <a:solidFill>
                  <a:srgbClr val="000000"/>
                </a:solidFill>
                <a:latin typeface="Arial"/>
                <a:ea typeface="Arial"/>
                <a:cs typeface="Arial"/>
                <a:sym typeface="Arial"/>
              </a:rPr>
              <a:t>, to decide what direction north is, as well as the other cardinal directions?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985446"/>
            <a:ext cx="8229600" cy="1143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4000" b="1" i="0" u="none" strike="noStrike" cap="none">
                <a:solidFill>
                  <a:schemeClr val="dk1"/>
                </a:solidFill>
                <a:latin typeface="Montserrat"/>
                <a:ea typeface="Montserrat"/>
                <a:cs typeface="Montserrat"/>
                <a:sym typeface="Montserrat"/>
              </a:rPr>
              <a:t>Observing a Phenomenon</a:t>
            </a:r>
            <a:br>
              <a:rPr lang="en-US" sz="4000" b="1" i="0" u="none" strike="noStrike" cap="none">
                <a:solidFill>
                  <a:schemeClr val="dk1"/>
                </a:solidFill>
                <a:latin typeface="Montserrat"/>
                <a:ea typeface="Montserrat"/>
                <a:cs typeface="Montserrat"/>
                <a:sym typeface="Montserrat"/>
              </a:rPr>
            </a:br>
            <a:r>
              <a:rPr lang="en-US" sz="4000" b="1" i="0" u="none" strike="noStrike" cap="none">
                <a:solidFill>
                  <a:schemeClr val="dk1"/>
                </a:solidFill>
                <a:latin typeface="Montserrat"/>
                <a:ea typeface="Montserrat"/>
                <a:cs typeface="Montserrat"/>
                <a:sym typeface="Montserrat"/>
              </a:rPr>
              <a:t>in Our Courtyard</a:t>
            </a:r>
          </a:p>
        </p:txBody>
      </p:sp>
      <p:pic>
        <p:nvPicPr>
          <p:cNvPr id="237" name="Shape 237" descr="Shadow, Stones, Away, Human, ...">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81794" y="2539444"/>
            <a:ext cx="2865730" cy="3820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745750"/>
            <a:ext cx="8229600" cy="1143000"/>
          </a:xfrm>
          <a:prstGeom prst="rect">
            <a:avLst/>
          </a:prstGeom>
        </p:spPr>
        <p:txBody>
          <a:bodyPr lIns="91425" tIns="91425" rIns="91425" bIns="91425" anchor="ctr" anchorCtr="0">
            <a:noAutofit/>
          </a:bodyPr>
          <a:lstStyle/>
          <a:p>
            <a:pPr lvl="0">
              <a:spcBef>
                <a:spcPts val="0"/>
              </a:spcBef>
              <a:buNone/>
            </a:pPr>
            <a:endParaRPr/>
          </a:p>
        </p:txBody>
      </p:sp>
      <p:pic>
        <p:nvPicPr>
          <p:cNvPr id="244" name="Shape 2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2041150"/>
            <a:ext cx="3498337" cy="4664450"/>
          </a:xfrm>
          <a:prstGeom prst="rect">
            <a:avLst/>
          </a:prstGeom>
          <a:noFill/>
          <a:ln>
            <a:noFill/>
          </a:ln>
        </p:spPr>
      </p:pic>
      <p:pic>
        <p:nvPicPr>
          <p:cNvPr id="245" name="Shape 2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803137" y="2041150"/>
            <a:ext cx="5188462" cy="38710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descr="Screenshot 2017-03-16 at 9.48.16 AM.png"/>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385051" y="1090262"/>
            <a:ext cx="6373899" cy="4677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74575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a:t>Let’s get to know each other</a:t>
            </a:r>
          </a:p>
        </p:txBody>
      </p:sp>
      <p:sp>
        <p:nvSpPr>
          <p:cNvPr id="112" name="Shape 112"/>
          <p:cNvSpPr txBox="1"/>
          <p:nvPr/>
        </p:nvSpPr>
        <p:spPr>
          <a:xfrm>
            <a:off x="457200" y="1888750"/>
            <a:ext cx="8229600" cy="4524300"/>
          </a:xfrm>
          <a:prstGeom prst="rect">
            <a:avLst/>
          </a:prstGeom>
          <a:noFill/>
          <a:ln>
            <a:noFill/>
          </a:ln>
        </p:spPr>
        <p:txBody>
          <a:bodyPr lIns="91425" tIns="45700" rIns="91425" bIns="45700" anchor="t" anchorCtr="0">
            <a:noAutofit/>
          </a:bodyPr>
          <a:lstStyle/>
          <a:p>
            <a:pPr marL="457200" lvl="0" indent="-457200" rtl="0">
              <a:spcBef>
                <a:spcPts val="0"/>
              </a:spcBef>
              <a:buClr>
                <a:srgbClr val="000000"/>
              </a:buClr>
              <a:buSzPct val="75000"/>
              <a:buFont typeface="Arial"/>
              <a:buChar char="•"/>
            </a:pPr>
            <a:r>
              <a:rPr lang="en-US" sz="3200">
                <a:solidFill>
                  <a:schemeClr val="dk1"/>
                </a:solidFill>
              </a:rPr>
              <a:t>Who is in the room?</a:t>
            </a:r>
          </a:p>
          <a:p>
            <a:pPr marL="914400" lvl="1" indent="-431800" rtl="0">
              <a:spcBef>
                <a:spcPts val="0"/>
              </a:spcBef>
              <a:buClr>
                <a:schemeClr val="dk1"/>
              </a:buClr>
              <a:buSzPct val="100000"/>
            </a:pPr>
            <a:r>
              <a:rPr lang="en-US" sz="3200">
                <a:solidFill>
                  <a:schemeClr val="dk1"/>
                </a:solidFill>
              </a:rPr>
              <a:t>grade levels</a:t>
            </a:r>
          </a:p>
          <a:p>
            <a:pPr marL="914400" lvl="1" indent="-431800" rtl="0">
              <a:spcBef>
                <a:spcPts val="0"/>
              </a:spcBef>
              <a:buClr>
                <a:schemeClr val="dk1"/>
              </a:buClr>
              <a:buSzPct val="100000"/>
            </a:pPr>
            <a:r>
              <a:rPr lang="en-US" sz="3200">
                <a:solidFill>
                  <a:schemeClr val="dk1"/>
                </a:solidFill>
              </a:rPr>
              <a:t>part of the state</a:t>
            </a:r>
          </a:p>
          <a:p>
            <a:pPr marL="457200" lvl="0" indent="0" rtl="0">
              <a:spcBef>
                <a:spcPts val="0"/>
              </a:spcBef>
              <a:buNone/>
            </a:pPr>
            <a:endParaRPr sz="3200">
              <a:solidFill>
                <a:schemeClr val="dk1"/>
              </a:solidFill>
            </a:endParaRPr>
          </a:p>
          <a:p>
            <a:pPr marL="457200" lvl="0" indent="-457200" rtl="0">
              <a:spcBef>
                <a:spcPts val="0"/>
              </a:spcBef>
              <a:buClr>
                <a:srgbClr val="000000"/>
              </a:buClr>
              <a:buSzPct val="75000"/>
              <a:buFont typeface="Arial"/>
              <a:buChar char="•"/>
            </a:pPr>
            <a:r>
              <a:rPr lang="en-US" sz="3200">
                <a:solidFill>
                  <a:schemeClr val="dk1"/>
                </a:solidFill>
              </a:rPr>
              <a:t>How comfortable are you with Michigan Science Standards?</a:t>
            </a:r>
          </a:p>
          <a:p>
            <a:pPr marL="914400" lvl="1" indent="-431800" rtl="0">
              <a:spcBef>
                <a:spcPts val="0"/>
              </a:spcBef>
              <a:buClr>
                <a:schemeClr val="dk1"/>
              </a:buClr>
              <a:buSzPct val="100000"/>
            </a:pPr>
            <a:r>
              <a:rPr lang="en-US" sz="3200">
                <a:solidFill>
                  <a:schemeClr val="dk1"/>
                </a:solidFill>
              </a:rPr>
              <a:t>Very </a:t>
            </a:r>
          </a:p>
          <a:p>
            <a:pPr marL="914400" lvl="1" indent="-431800" rtl="0">
              <a:spcBef>
                <a:spcPts val="0"/>
              </a:spcBef>
              <a:buClr>
                <a:schemeClr val="dk1"/>
              </a:buClr>
              <a:buSzPct val="100000"/>
            </a:pPr>
            <a:r>
              <a:rPr lang="en-US" sz="3200">
                <a:solidFill>
                  <a:schemeClr val="dk1"/>
                </a:solidFill>
              </a:rPr>
              <a:t>Somewhat</a:t>
            </a:r>
          </a:p>
          <a:p>
            <a:pPr marL="914400" lvl="1" indent="-431800" rtl="0">
              <a:spcBef>
                <a:spcPts val="0"/>
              </a:spcBef>
              <a:buClr>
                <a:schemeClr val="dk1"/>
              </a:buClr>
              <a:buSzPct val="100000"/>
            </a:pPr>
            <a:r>
              <a:rPr lang="en-US" sz="3200">
                <a:solidFill>
                  <a:schemeClr val="dk1"/>
                </a:solidFill>
              </a:rPr>
              <a:t>Little</a:t>
            </a:r>
          </a:p>
          <a:p>
            <a:pPr marL="457200" marR="0" lvl="0" indent="-45720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descr="Screenshot 2017-03-16 at 9.50.33 AM.png"/>
          <p:cNvPicPr preferRelativeResize="0"/>
          <p:nvPr/>
        </p:nvPicPr>
        <p:blipFill rotWithShape="1">
          <a:blip r:embed="rId3">
            <a:alphaModFix/>
          </a:blip>
          <a:srcRect/>
          <a:stretch/>
        </p:blipFill>
        <p:spPr>
          <a:xfrm>
            <a:off x="903475" y="988437"/>
            <a:ext cx="7337049" cy="4881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descr="Screenshot 2017-03-16 at 9.51.38 AM.png"/>
          <p:cNvPicPr preferRelativeResize="0"/>
          <p:nvPr/>
        </p:nvPicPr>
        <p:blipFill rotWithShape="1">
          <a:blip r:embed="rId3">
            <a:alphaModFix/>
          </a:blip>
          <a:srcRect/>
          <a:stretch/>
        </p:blipFill>
        <p:spPr>
          <a:xfrm>
            <a:off x="948037" y="989900"/>
            <a:ext cx="7247923" cy="48781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1145245"/>
            <a:ext cx="8229600" cy="79008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3600" b="1" i="0" u="none" strike="noStrike" cap="none">
                <a:solidFill>
                  <a:schemeClr val="dk1"/>
                </a:solidFill>
                <a:latin typeface="Montserrat"/>
                <a:ea typeface="Montserrat"/>
                <a:cs typeface="Montserrat"/>
                <a:sym typeface="Montserrat"/>
              </a:rPr>
              <a:t>Let’s take it outside!</a:t>
            </a:r>
          </a:p>
        </p:txBody>
      </p:sp>
      <p:sp>
        <p:nvSpPr>
          <p:cNvPr id="266" name="Shape 266"/>
          <p:cNvSpPr txBox="1"/>
          <p:nvPr/>
        </p:nvSpPr>
        <p:spPr>
          <a:xfrm>
            <a:off x="457196" y="2167675"/>
            <a:ext cx="8464800" cy="4356000"/>
          </a:xfrm>
          <a:prstGeom prst="rect">
            <a:avLst/>
          </a:prstGeom>
          <a:noFill/>
          <a:ln>
            <a:noFill/>
          </a:ln>
        </p:spPr>
        <p:txBody>
          <a:bodyPr lIns="91425" tIns="91425" rIns="91425" bIns="91425" anchor="t" anchorCtr="0">
            <a:noAutofit/>
          </a:bodyPr>
          <a:lstStyle/>
          <a:p>
            <a:pPr lvl="0" rtl="0">
              <a:lnSpc>
                <a:spcPct val="115000"/>
              </a:lnSpc>
              <a:spcBef>
                <a:spcPts val="800"/>
              </a:spcBef>
              <a:buClr>
                <a:srgbClr val="000000"/>
              </a:buClr>
              <a:buSzPct val="45833"/>
              <a:buFont typeface="Arial"/>
              <a:buNone/>
            </a:pPr>
            <a:r>
              <a:rPr lang="en-US" sz="2400" b="1"/>
              <a:t>Field Assignment: How can we make accurate observations of the Sun’s location and movement?   Are there any patterns that emerge from our observations?</a:t>
            </a:r>
          </a:p>
          <a:p>
            <a:pPr marL="457200" marR="0" lvl="0" indent="-381000" algn="l" rtl="0">
              <a:lnSpc>
                <a:spcPct val="100000"/>
              </a:lnSpc>
              <a:spcBef>
                <a:spcPts val="0"/>
              </a:spcBef>
              <a:spcAft>
                <a:spcPts val="0"/>
              </a:spcAft>
              <a:buClr>
                <a:schemeClr val="dk1"/>
              </a:buClr>
              <a:buSzPct val="100000"/>
              <a:buAutoNum type="arabicPeriod"/>
            </a:pPr>
            <a:r>
              <a:rPr lang="en-US" sz="2400">
                <a:solidFill>
                  <a:schemeClr val="dk1"/>
                </a:solidFill>
              </a:rPr>
              <a:t>Quiet observation</a:t>
            </a:r>
          </a:p>
          <a:p>
            <a:pPr marL="457200" marR="0" lvl="0" indent="-381000" algn="l" rtl="0">
              <a:lnSpc>
                <a:spcPct val="100000"/>
              </a:lnSpc>
              <a:spcBef>
                <a:spcPts val="0"/>
              </a:spcBef>
              <a:spcAft>
                <a:spcPts val="0"/>
              </a:spcAft>
              <a:buClr>
                <a:schemeClr val="dk1"/>
              </a:buClr>
              <a:buSzPct val="100000"/>
              <a:buAutoNum type="arabicPeriod"/>
            </a:pPr>
            <a:r>
              <a:rPr lang="en-US" sz="2400">
                <a:solidFill>
                  <a:schemeClr val="dk1"/>
                </a:solidFill>
              </a:rPr>
              <a:t>Sun Scavenger Hunt                                                                                                                     </a:t>
            </a:r>
          </a:p>
          <a:p>
            <a:pPr marL="457200" marR="0" lvl="0" indent="-381000" algn="l" rtl="0">
              <a:lnSpc>
                <a:spcPct val="100000"/>
              </a:lnSpc>
              <a:spcBef>
                <a:spcPts val="0"/>
              </a:spcBef>
              <a:spcAft>
                <a:spcPts val="0"/>
              </a:spcAft>
              <a:buClr>
                <a:schemeClr val="dk1"/>
              </a:buClr>
              <a:buSzPct val="100000"/>
              <a:buAutoNum type="arabicPeriod"/>
            </a:pPr>
            <a:r>
              <a:rPr lang="en-US" sz="2400">
                <a:solidFill>
                  <a:schemeClr val="dk1"/>
                </a:solidFill>
              </a:rPr>
              <a:t>Driving Questions</a:t>
            </a:r>
          </a:p>
          <a:p>
            <a:pPr marL="914400" marR="0" lvl="1" indent="-381000" algn="l" rtl="0">
              <a:lnSpc>
                <a:spcPct val="100000"/>
              </a:lnSpc>
              <a:spcBef>
                <a:spcPts val="0"/>
              </a:spcBef>
              <a:spcAft>
                <a:spcPts val="0"/>
              </a:spcAft>
              <a:buClr>
                <a:schemeClr val="dk1"/>
              </a:buClr>
              <a:buSzPct val="100000"/>
              <a:buAutoNum type="alphaLcPeriod"/>
            </a:pPr>
            <a:r>
              <a:rPr lang="en-US" sz="2400">
                <a:solidFill>
                  <a:schemeClr val="dk1"/>
                </a:solidFill>
              </a:rPr>
              <a:t>Create Driving Questions Board</a:t>
            </a:r>
          </a:p>
          <a:p>
            <a:pPr marL="457200" marR="0" lvl="0" indent="-381000" algn="l" rtl="0">
              <a:lnSpc>
                <a:spcPct val="100000"/>
              </a:lnSpc>
              <a:spcBef>
                <a:spcPts val="0"/>
              </a:spcBef>
              <a:spcAft>
                <a:spcPts val="0"/>
              </a:spcAft>
              <a:buClr>
                <a:schemeClr val="dk1"/>
              </a:buClr>
              <a:buSzPct val="100000"/>
              <a:buAutoNum type="arabicPeriod"/>
            </a:pPr>
            <a:r>
              <a:rPr lang="en-US" sz="2400">
                <a:solidFill>
                  <a:schemeClr val="dk1"/>
                </a:solidFill>
              </a:rPr>
              <a:t>Sidewalk Shadows</a:t>
            </a:r>
          </a:p>
          <a:p>
            <a:pPr marL="914400" marR="0" lvl="1" indent="-381000" algn="l" rtl="0">
              <a:lnSpc>
                <a:spcPct val="100000"/>
              </a:lnSpc>
              <a:spcBef>
                <a:spcPts val="0"/>
              </a:spcBef>
              <a:spcAft>
                <a:spcPts val="0"/>
              </a:spcAft>
              <a:buClr>
                <a:schemeClr val="dk1"/>
              </a:buClr>
              <a:buSzPct val="100000"/>
              <a:buAutoNum type="alphaLcPeriod"/>
            </a:pPr>
            <a:r>
              <a:rPr lang="en-US" sz="2400">
                <a:solidFill>
                  <a:schemeClr val="dk1"/>
                </a:solidFill>
              </a:rPr>
              <a:t>Shadow Journal</a:t>
            </a:r>
          </a:p>
          <a:p>
            <a:pPr marL="457200" marR="0" lvl="0" indent="-381000" algn="l" rtl="0">
              <a:lnSpc>
                <a:spcPct val="100000"/>
              </a:lnSpc>
              <a:spcBef>
                <a:spcPts val="0"/>
              </a:spcBef>
              <a:spcAft>
                <a:spcPts val="0"/>
              </a:spcAft>
              <a:buClr>
                <a:schemeClr val="dk1"/>
              </a:buClr>
              <a:buSzPct val="100000"/>
              <a:buAutoNum type="arabicPeriod"/>
            </a:pPr>
            <a:r>
              <a:rPr lang="en-US" sz="2400">
                <a:solidFill>
                  <a:schemeClr val="dk1"/>
                </a:solidFill>
              </a:rPr>
              <a:t>Create a sundial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1145245"/>
            <a:ext cx="8229600" cy="79008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3600" b="1" i="0" u="none" strike="noStrike" cap="none">
                <a:solidFill>
                  <a:schemeClr val="dk1"/>
                </a:solidFill>
                <a:latin typeface="Montserrat"/>
                <a:ea typeface="Montserrat"/>
                <a:cs typeface="Montserrat"/>
                <a:sym typeface="Montserrat"/>
              </a:rPr>
              <a:t>How to tweet observations</a:t>
            </a:r>
          </a:p>
        </p:txBody>
      </p:sp>
      <p:sp>
        <p:nvSpPr>
          <p:cNvPr id="272" name="Shape 272"/>
          <p:cNvSpPr txBox="1"/>
          <p:nvPr/>
        </p:nvSpPr>
        <p:spPr>
          <a:xfrm>
            <a:off x="2681997" y="2167671"/>
            <a:ext cx="6240061" cy="4356099"/>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273" name="Shape 273"/>
          <p:cNvSpPr/>
          <p:nvPr/>
        </p:nvSpPr>
        <p:spPr>
          <a:xfrm>
            <a:off x="270430" y="2450860"/>
            <a:ext cx="4572000" cy="40729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Arial"/>
              <a:buAutoNum type="arabicPeriod"/>
            </a:pPr>
            <a:r>
              <a:rPr lang="en-US" sz="2400" b="0" i="0" u="none" strike="noStrike" cap="none">
                <a:solidFill>
                  <a:schemeClr val="dk1"/>
                </a:solidFill>
                <a:latin typeface="Arial"/>
                <a:ea typeface="Arial"/>
                <a:cs typeface="Arial"/>
                <a:sym typeface="Arial"/>
              </a:rPr>
              <a:t>Press the</a:t>
            </a:r>
          </a:p>
          <a:p>
            <a:pPr marL="0" marR="0" lvl="0" indent="0" algn="l" rtl="0">
              <a:lnSpc>
                <a:spcPct val="100000"/>
              </a:lnSpc>
              <a:spcBef>
                <a:spcPts val="160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2. Press the </a:t>
            </a:r>
          </a:p>
          <a:p>
            <a:pPr marL="0" marR="0" lvl="0" indent="0" algn="l" rtl="0">
              <a:lnSpc>
                <a:spcPct val="100000"/>
              </a:lnSpc>
              <a:spcBef>
                <a:spcPts val="160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3. Take photo of observation!</a:t>
            </a:r>
          </a:p>
          <a:p>
            <a:pPr marL="0" marR="0" lvl="0" indent="0" algn="l" rtl="0">
              <a:lnSpc>
                <a:spcPct val="100000"/>
              </a:lnSpc>
              <a:spcBef>
                <a:spcPts val="160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4. Type question or description </a:t>
            </a:r>
          </a:p>
          <a:p>
            <a:pPr marL="0" marR="0" lvl="0" indent="0" algn="l" rtl="0">
              <a:lnSpc>
                <a:spcPct val="100000"/>
              </a:lnSpc>
              <a:spcBef>
                <a:spcPts val="160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5. #KBSK12</a:t>
            </a:r>
          </a:p>
          <a:p>
            <a:pPr marL="0" marR="0" lvl="0" indent="0" algn="l" rtl="0">
              <a:lnSpc>
                <a:spcPct val="100000"/>
              </a:lnSpc>
              <a:spcBef>
                <a:spcPts val="160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p:txBody>
      </p:sp>
      <p:pic>
        <p:nvPicPr>
          <p:cNvPr id="274" name="Shape 274" descr="https://lh4.googleusercontent.com/TsuhkVu98JLS9CqhF_artMBSYeciJOvNl82p8n5jk7gAB5iUXhZ1pPG3CfID8AN92_-PueFivo4losHwanT3gjLsjew74ax8t3XzznEdSz4UuBXYjgU8l9KJ4V6pVfw7qV3GoqAoSMU"/>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08694" y="2086251"/>
            <a:ext cx="4347097" cy="3260324"/>
          </a:xfrm>
          <a:prstGeom prst="rect">
            <a:avLst/>
          </a:prstGeom>
          <a:noFill/>
          <a:ln>
            <a:noFill/>
          </a:ln>
        </p:spPr>
      </p:pic>
      <p:pic>
        <p:nvPicPr>
          <p:cNvPr id="275" name="Shape 275" descr="https://lh6.googleusercontent.com/WeMPdNgplLt-LrBvbEUHgAB_lOsNrPVdqft6uE3j91KXxyVyqqMQeLnJpANzzyT24zIAOkvGqc0-5L9KQm5jQdVBTerpQm69w3am3sQypit4JZhCOZ2aBvixu6t0qZOc-FJD_6Bl1p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60158" y="3306294"/>
            <a:ext cx="760594" cy="760594"/>
          </a:xfrm>
          <a:prstGeom prst="rect">
            <a:avLst/>
          </a:prstGeom>
          <a:noFill/>
          <a:ln>
            <a:noFill/>
          </a:ln>
        </p:spPr>
      </p:pic>
      <p:pic>
        <p:nvPicPr>
          <p:cNvPr id="276" name="Shape 276" descr="https://lh6.googleusercontent.com/9y0o8RYlblImBv_5OFyz1n-AqqoTdhKkuepGK091ZGjVcWGgnc8XbGUHt9-L_aMq8FnfvukgMbMicuXtSr0qtlUs8EXZpFHj5sEXPjIBGScpgfC7_TS5Fn7t7FAnv0gboGgqCuRJ0A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54160" y="2285576"/>
            <a:ext cx="1061901" cy="106807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1145245"/>
            <a:ext cx="8229600" cy="79008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3600" b="1" i="0" u="none" strike="noStrike" cap="none">
                <a:solidFill>
                  <a:schemeClr val="dk1"/>
                </a:solidFill>
                <a:latin typeface="Montserrat"/>
                <a:ea typeface="Montserrat"/>
                <a:cs typeface="Montserrat"/>
                <a:sym typeface="Montserrat"/>
              </a:rPr>
              <a:t>Wrap up/reflection</a:t>
            </a:r>
          </a:p>
        </p:txBody>
      </p:sp>
      <p:sp>
        <p:nvSpPr>
          <p:cNvPr id="282" name="Shape 282"/>
          <p:cNvSpPr txBox="1"/>
          <p:nvPr/>
        </p:nvSpPr>
        <p:spPr>
          <a:xfrm>
            <a:off x="2681997" y="2167671"/>
            <a:ext cx="6240061" cy="4356099"/>
          </a:xfrm>
          <a:prstGeom prst="rect">
            <a:avLst/>
          </a:prstGeom>
          <a:noFill/>
          <a:ln>
            <a:noFill/>
          </a:ln>
        </p:spPr>
        <p:txBody>
          <a:bodyPr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Arial"/>
                <a:ea typeface="Arial"/>
                <a:cs typeface="Arial"/>
                <a:sym typeface="Arial"/>
              </a:rPr>
              <a:t>Hands on, Heads on, Hearts on</a:t>
            </a:r>
          </a:p>
          <a:p>
            <a:pPr marL="342900" marR="0" lvl="0" indent="-139700" algn="l" rtl="0">
              <a:lnSpc>
                <a:spcPct val="100000"/>
              </a:lnSpc>
              <a:spcBef>
                <a:spcPts val="640"/>
              </a:spcBef>
              <a:spcAft>
                <a:spcPts val="0"/>
              </a:spcAft>
              <a:buClr>
                <a:schemeClr val="dk1"/>
              </a:buClr>
              <a:buSzPct val="100000"/>
              <a:buFont typeface="Arial"/>
              <a:buChar char="•"/>
            </a:pPr>
            <a:r>
              <a:rPr lang="en-US" sz="2400" b="1" i="0" u="none" strike="noStrike" cap="none">
                <a:solidFill>
                  <a:schemeClr val="dk1"/>
                </a:solidFill>
                <a:latin typeface="Arial"/>
                <a:ea typeface="Arial"/>
                <a:cs typeface="Arial"/>
                <a:sym typeface="Arial"/>
              </a:rPr>
              <a:t>How were your hands, head and heart engaged in this activity?</a:t>
            </a:r>
          </a:p>
          <a:p>
            <a:pPr marL="342900" marR="0" lvl="0" indent="-139700" algn="l" rtl="0">
              <a:lnSpc>
                <a:spcPct val="100000"/>
              </a:lnSpc>
              <a:spcBef>
                <a:spcPts val="640"/>
              </a:spcBef>
              <a:spcAft>
                <a:spcPts val="0"/>
              </a:spcAft>
              <a:buClr>
                <a:schemeClr val="dk1"/>
              </a:buClr>
              <a:buSzPct val="100000"/>
              <a:buFont typeface="Arial"/>
              <a:buChar char="•"/>
            </a:pPr>
            <a:r>
              <a:rPr lang="en-US" sz="2400" b="1" i="0" u="none" strike="noStrike" cap="none">
                <a:solidFill>
                  <a:schemeClr val="dk1"/>
                </a:solidFill>
                <a:latin typeface="Arial"/>
                <a:ea typeface="Arial"/>
                <a:cs typeface="Arial"/>
                <a:sym typeface="Arial"/>
              </a:rPr>
              <a:t>For your grade level, how do you envision your students hands, heads and hearts would be engaged?</a:t>
            </a:r>
          </a:p>
        </p:txBody>
      </p:sp>
      <p:pic>
        <p:nvPicPr>
          <p:cNvPr id="283" name="Shape 283" descr="https://lh5.googleusercontent.com/C82fazqz0FVjkgMBekrMt4_X7Isv4c-rSvuB_xQXEcT21bPFLvk5pNsEXO18PzdHNsD_hRfFU5Hi1QiTVd_M5DAQu3qzQe3d6B1suR_4Hq8spnPoT93ACyVvGlBRJ1fodBdY4eC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8422" y="2070683"/>
            <a:ext cx="2507941" cy="263589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ctrTitle"/>
          </p:nvPr>
        </p:nvSpPr>
        <p:spPr>
          <a:xfrm>
            <a:off x="-94584" y="1322773"/>
            <a:ext cx="9377075" cy="93360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3200" b="0" i="0" u="none" strike="noStrike" cap="none">
                <a:solidFill>
                  <a:schemeClr val="dk1"/>
                </a:solidFill>
                <a:latin typeface="Arial"/>
                <a:ea typeface="Arial"/>
                <a:cs typeface="Arial"/>
                <a:sym typeface="Arial"/>
              </a:rPr>
              <a:t>Thanks for coming!</a:t>
            </a:r>
          </a:p>
        </p:txBody>
      </p:sp>
      <p:sp>
        <p:nvSpPr>
          <p:cNvPr id="290" name="Shape 290"/>
          <p:cNvSpPr txBox="1">
            <a:spLocks noGrp="1"/>
          </p:cNvSpPr>
          <p:nvPr>
            <p:ph type="subTitle" idx="1"/>
          </p:nvPr>
        </p:nvSpPr>
        <p:spPr>
          <a:xfrm>
            <a:off x="0" y="3054452"/>
            <a:ext cx="9040813" cy="3114675"/>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D8D8D"/>
              </a:buClr>
              <a:buSzPct val="25000"/>
              <a:buFont typeface="Arial"/>
              <a:buNone/>
            </a:pP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2440"/>
              </a:spcBef>
              <a:spcAft>
                <a:spcPts val="0"/>
              </a:spcAft>
              <a:buClr>
                <a:srgbClr val="8D8D8D"/>
              </a:buClr>
              <a:buSzPct val="25000"/>
              <a:buFont typeface="Arial"/>
              <a:buNone/>
            </a:pP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2440"/>
              </a:spcBef>
              <a:spcAft>
                <a:spcPts val="0"/>
              </a:spcAft>
              <a:buClr>
                <a:srgbClr val="8D8D8D"/>
              </a:buClr>
              <a:buSzPct val="25000"/>
              <a:buFont typeface="Arial"/>
              <a:buNone/>
            </a:pP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2440"/>
              </a:spcBef>
              <a:spcAft>
                <a:spcPts val="0"/>
              </a:spcAft>
              <a:buClr>
                <a:srgbClr val="8D8D8D"/>
              </a:buClr>
              <a:buSzPct val="25000"/>
              <a:buFont typeface="Arial"/>
              <a:buNone/>
            </a:pPr>
            <a:endParaRPr sz="3200" b="0" i="0" u="none" strike="noStrike" cap="none">
              <a:solidFill>
                <a:schemeClr val="dk1"/>
              </a:solidFill>
              <a:latin typeface="Arial"/>
              <a:ea typeface="Arial"/>
              <a:cs typeface="Arial"/>
              <a:sym typeface="Arial"/>
            </a:endParaRPr>
          </a:p>
        </p:txBody>
      </p:sp>
      <p:sp>
        <p:nvSpPr>
          <p:cNvPr id="291" name="Shape 291"/>
          <p:cNvSpPr txBox="1"/>
          <p:nvPr/>
        </p:nvSpPr>
        <p:spPr>
          <a:xfrm>
            <a:off x="6583363" y="6394450"/>
            <a:ext cx="185736" cy="4619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292" name="Shape 292"/>
          <p:cNvSpPr/>
          <p:nvPr/>
        </p:nvSpPr>
        <p:spPr>
          <a:xfrm>
            <a:off x="173527" y="2350781"/>
            <a:ext cx="8716473" cy="4542781"/>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spcAft>
                <a:spcPts val="0"/>
              </a:spcAft>
              <a:buClr>
                <a:schemeClr val="dk1"/>
              </a:buClr>
              <a:buFont typeface="Arial"/>
              <a:buNone/>
            </a:pPr>
            <a:endParaRPr/>
          </a:p>
          <a:p>
            <a:pPr marL="0" marR="0" lvl="0" indent="0" algn="ctr" rtl="0">
              <a:lnSpc>
                <a:spcPct val="70000"/>
              </a:lnSpc>
              <a:spcBef>
                <a:spcPts val="120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Kara Haas (Kellogg Biological Station – MSU)</a:t>
            </a:r>
          </a:p>
          <a:p>
            <a:pPr marL="0" marR="0" lvl="0" indent="0" algn="ctr" rtl="0">
              <a:lnSpc>
                <a:spcPct val="70000"/>
              </a:lnSpc>
              <a:spcBef>
                <a:spcPts val="1200"/>
              </a:spcBef>
              <a:spcAft>
                <a:spcPts val="0"/>
              </a:spcAft>
              <a:buClr>
                <a:schemeClr val="dk1"/>
              </a:buClr>
              <a:buFont typeface="Arial"/>
              <a:buNone/>
            </a:pPr>
            <a:endParaRPr/>
          </a:p>
          <a:p>
            <a:pPr marL="0" marR="0" lvl="0" indent="0" algn="ctr" rtl="0">
              <a:lnSpc>
                <a:spcPct val="70000"/>
              </a:lnSpc>
              <a:spcBef>
                <a:spcPts val="1200"/>
              </a:spcBef>
              <a:spcAft>
                <a:spcPts val="0"/>
              </a:spcAft>
              <a:buClr>
                <a:srgbClr val="595959"/>
              </a:buClr>
              <a:buSzPct val="25000"/>
              <a:buFont typeface="Arial"/>
              <a:buNone/>
            </a:pPr>
            <a:r>
              <a:rPr lang="en-US" sz="2400" b="0" i="0" u="none" strike="noStrike" cap="none">
                <a:solidFill>
                  <a:srgbClr val="595959"/>
                </a:solidFill>
                <a:latin typeface="Arial"/>
                <a:ea typeface="Arial"/>
                <a:cs typeface="Arial"/>
                <a:sym typeface="Arial"/>
              </a:rPr>
              <a:t> </a:t>
            </a:r>
            <a:r>
              <a:rPr lang="en-US" sz="2400">
                <a:solidFill>
                  <a:srgbClr val="595959"/>
                </a:solidFill>
              </a:rPr>
              <a:t>KBS K-12 Partnership</a:t>
            </a:r>
          </a:p>
          <a:p>
            <a:pPr lvl="0" algn="ctr" rtl="0">
              <a:lnSpc>
                <a:spcPct val="70000"/>
              </a:lnSpc>
              <a:spcBef>
                <a:spcPts val="1200"/>
              </a:spcBef>
              <a:buClr>
                <a:srgbClr val="595959"/>
              </a:buClr>
              <a:buSzPct val="25000"/>
              <a:buFont typeface="Arial"/>
              <a:buNone/>
            </a:pPr>
            <a:r>
              <a:rPr lang="en-US" sz="2000" i="1">
                <a:solidFill>
                  <a:srgbClr val="595959"/>
                </a:solidFill>
              </a:rPr>
              <a:t>The Kellogg Edge: Breaking Boundaries in Ecology and Evolution Education</a:t>
            </a:r>
          </a:p>
          <a:p>
            <a:pPr lvl="0" algn="ctr" rtl="0">
              <a:lnSpc>
                <a:spcPct val="70000"/>
              </a:lnSpc>
              <a:spcBef>
                <a:spcPts val="1200"/>
              </a:spcBef>
              <a:buClr>
                <a:srgbClr val="595959"/>
              </a:buClr>
              <a:buSzPct val="25000"/>
              <a:buFont typeface="Arial"/>
              <a:buNone/>
            </a:pPr>
            <a:r>
              <a:rPr lang="en-US" sz="2000">
                <a:solidFill>
                  <a:srgbClr val="595959"/>
                </a:solidFill>
              </a:rPr>
              <a:t>April 18, 2017</a:t>
            </a:r>
          </a:p>
        </p:txBody>
      </p:sp>
      <p:pic>
        <p:nvPicPr>
          <p:cNvPr id="293" name="Shape 29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46730" y="274584"/>
            <a:ext cx="2915956" cy="63313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1145245"/>
            <a:ext cx="8229600" cy="1143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3600" b="1" i="0" u="none" strike="noStrike" cap="none">
                <a:solidFill>
                  <a:schemeClr val="dk1"/>
                </a:solidFill>
                <a:latin typeface="Montserrat"/>
                <a:ea typeface="Montserrat"/>
                <a:cs typeface="Montserrat"/>
                <a:sym typeface="Montserrat"/>
              </a:rPr>
              <a:t>Using a Model to Explain the Phenomenon We are Observing</a:t>
            </a:r>
          </a:p>
        </p:txBody>
      </p:sp>
      <p:pic>
        <p:nvPicPr>
          <p:cNvPr id="299" name="Shape 299">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73227" y="2459225"/>
            <a:ext cx="4597550" cy="30650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Shape 30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46200" y="1009650"/>
            <a:ext cx="6451600"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745750"/>
            <a:ext cx="8229600" cy="1143000"/>
          </a:xfrm>
          <a:prstGeom prst="rect">
            <a:avLst/>
          </a:prstGeom>
          <a:noFill/>
          <a:ln>
            <a:noFill/>
          </a:ln>
        </p:spPr>
        <p:txBody>
          <a:bodyPr lIns="91425" tIns="91425" rIns="91425" bIns="91425" anchor="ctr" anchorCtr="0">
            <a:noAutofit/>
          </a:bodyPr>
          <a:lstStyle/>
          <a:p>
            <a:pPr marL="0" marR="0" lvl="0" indent="0" rtl="0">
              <a:lnSpc>
                <a:spcPct val="100000"/>
              </a:lnSpc>
              <a:spcBef>
                <a:spcPts val="0"/>
              </a:spcBef>
              <a:spcAft>
                <a:spcPts val="0"/>
              </a:spcAft>
              <a:buClr>
                <a:schemeClr val="dk1"/>
              </a:buClr>
              <a:buSzPct val="25000"/>
              <a:buFont typeface="Montserrat"/>
              <a:buNone/>
            </a:pPr>
            <a:r>
              <a:rPr lang="en-US" sz="4000" b="1" i="0" u="none" strike="noStrike" cap="none">
                <a:solidFill>
                  <a:schemeClr val="dk1"/>
                </a:solidFill>
                <a:latin typeface="Montserrat"/>
                <a:ea typeface="Montserrat"/>
                <a:cs typeface="Montserrat"/>
                <a:sym typeface="Montserrat"/>
              </a:rPr>
              <a:t>What will we do today?</a:t>
            </a:r>
          </a:p>
        </p:txBody>
      </p:sp>
      <p:sp>
        <p:nvSpPr>
          <p:cNvPr id="119" name="Shape 119"/>
          <p:cNvSpPr txBox="1">
            <a:spLocks noGrp="1"/>
          </p:cNvSpPr>
          <p:nvPr>
            <p:ph type="body" idx="4294967295"/>
          </p:nvPr>
        </p:nvSpPr>
        <p:spPr>
          <a:xfrm>
            <a:off x="155225" y="1755850"/>
            <a:ext cx="4908000" cy="49968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Discuss what’s new in the Michigan Science Standards (MSS) for K-</a:t>
            </a:r>
            <a:r>
              <a:rPr lang="en-US" sz="2800"/>
              <a:t>5</a:t>
            </a:r>
          </a:p>
          <a:p>
            <a:pPr marL="342900" marR="0" lvl="0" indent="-139700" algn="l" rtl="0">
              <a:lnSpc>
                <a:spcPct val="100000"/>
              </a:lnSpc>
              <a:spcBef>
                <a:spcPts val="64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GO OUTSIDE</a:t>
            </a:r>
            <a:r>
              <a:rPr lang="en-US" sz="2800"/>
              <a:t> and try out a few activities that could help students identify patterns in shadows!</a:t>
            </a:r>
          </a:p>
        </p:txBody>
      </p:sp>
      <p:sp>
        <p:nvSpPr>
          <p:cNvPr id="120" name="Shape 120"/>
          <p:cNvSpPr/>
          <p:nvPr/>
        </p:nvSpPr>
        <p:spPr>
          <a:xfrm>
            <a:off x="8855075" y="6323012"/>
            <a:ext cx="1841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21" name="Shape 1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90374" y="2568325"/>
            <a:ext cx="3664698" cy="27342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745750"/>
            <a:ext cx="8229600" cy="1143000"/>
          </a:xfrm>
          <a:prstGeom prst="rect">
            <a:avLst/>
          </a:prstGeom>
        </p:spPr>
        <p:txBody>
          <a:bodyPr lIns="91425" tIns="91425" rIns="91425" bIns="91425" anchor="ctr" anchorCtr="0">
            <a:noAutofit/>
          </a:bodyPr>
          <a:lstStyle/>
          <a:p>
            <a:pPr lvl="0">
              <a:spcBef>
                <a:spcPts val="0"/>
              </a:spcBef>
              <a:buNone/>
            </a:pPr>
            <a:r>
              <a:rPr lang="en-US"/>
              <a:t>Bonus: Sidewalk Chalk Art!</a:t>
            </a:r>
          </a:p>
        </p:txBody>
      </p:sp>
      <p:pic>
        <p:nvPicPr>
          <p:cNvPr id="128" name="Shape 1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59800" y="2239350"/>
            <a:ext cx="3279849" cy="4373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703295"/>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4000" b="1" i="0" u="none" strike="noStrike" cap="none">
                <a:solidFill>
                  <a:schemeClr val="dk1"/>
                </a:solidFill>
                <a:latin typeface="Arial"/>
                <a:ea typeface="Arial"/>
                <a:cs typeface="Arial"/>
                <a:sym typeface="Arial"/>
              </a:rPr>
              <a:t>Teaching Science Outdoors</a:t>
            </a:r>
          </a:p>
        </p:txBody>
      </p:sp>
      <p:sp>
        <p:nvSpPr>
          <p:cNvPr id="135" name="Shape 135"/>
          <p:cNvSpPr txBox="1"/>
          <p:nvPr/>
        </p:nvSpPr>
        <p:spPr>
          <a:xfrm>
            <a:off x="60147" y="2016125"/>
            <a:ext cx="7928810" cy="1938991"/>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100000"/>
              <a:buFont typeface="Arial"/>
              <a:buChar char="•"/>
            </a:pPr>
            <a:r>
              <a:rPr lang="en-US" sz="3000" b="0" i="0" u="none" strike="noStrike" cap="none">
                <a:solidFill>
                  <a:srgbClr val="000000"/>
                </a:solidFill>
                <a:latin typeface="Arial"/>
                <a:ea typeface="Arial"/>
                <a:cs typeface="Arial"/>
                <a:sym typeface="Arial"/>
              </a:rPr>
              <a:t>A week long professional development program for K-5 Teachers</a:t>
            </a:r>
          </a:p>
          <a:p>
            <a:pPr marL="285750" marR="0" lvl="0" indent="-285750" algn="l" rtl="0">
              <a:lnSpc>
                <a:spcPct val="100000"/>
              </a:lnSpc>
              <a:spcBef>
                <a:spcPts val="0"/>
              </a:spcBef>
              <a:spcAft>
                <a:spcPts val="0"/>
              </a:spcAft>
              <a:buClr>
                <a:srgbClr val="000000"/>
              </a:buClr>
              <a:buSzPct val="100000"/>
              <a:buFont typeface="Arial"/>
              <a:buChar char="•"/>
            </a:pPr>
            <a:r>
              <a:rPr lang="en-US" sz="3000" b="0" i="0" u="none" strike="noStrike" cap="none">
                <a:solidFill>
                  <a:srgbClr val="000000"/>
                </a:solidFill>
                <a:latin typeface="Arial"/>
                <a:ea typeface="Arial"/>
                <a:cs typeface="Arial"/>
                <a:sym typeface="Arial"/>
              </a:rPr>
              <a:t>Focused on building confidence and creativity with content</a:t>
            </a:r>
          </a:p>
        </p:txBody>
      </p:sp>
      <p:pic>
        <p:nvPicPr>
          <p:cNvPr id="136" name="Shape 136" descr="Sanctuary Teachers 057.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05400" y="4205380"/>
            <a:ext cx="3810772" cy="2441988"/>
          </a:xfrm>
          <a:prstGeom prst="rect">
            <a:avLst/>
          </a:prstGeom>
          <a:noFill/>
          <a:ln>
            <a:noFill/>
          </a:ln>
        </p:spPr>
      </p:pic>
      <p:pic>
        <p:nvPicPr>
          <p:cNvPr id="137" name="Shape 137" descr="IMG_0044.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90600" y="4205380"/>
            <a:ext cx="3464086" cy="2428541"/>
          </a:xfrm>
          <a:prstGeom prst="rect">
            <a:avLst/>
          </a:prstGeom>
          <a:noFill/>
          <a:ln>
            <a:noFill/>
          </a:ln>
        </p:spPr>
      </p:pic>
      <p:pic>
        <p:nvPicPr>
          <p:cNvPr id="138" name="Shape 13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62320" y="2574698"/>
            <a:ext cx="1565889" cy="1550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74575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4000" b="1" i="0" u="none" strike="noStrike" cap="none">
                <a:solidFill>
                  <a:schemeClr val="dk1"/>
                </a:solidFill>
                <a:latin typeface="Montserrat"/>
                <a:ea typeface="Montserrat"/>
                <a:cs typeface="Montserrat"/>
                <a:sym typeface="Montserrat"/>
              </a:rPr>
              <a:t>CREATE for STEM Institute</a:t>
            </a:r>
          </a:p>
        </p:txBody>
      </p:sp>
      <p:sp>
        <p:nvSpPr>
          <p:cNvPr id="144" name="Shape 144"/>
          <p:cNvSpPr txBox="1"/>
          <p:nvPr/>
        </p:nvSpPr>
        <p:spPr>
          <a:xfrm>
            <a:off x="457200" y="1888750"/>
            <a:ext cx="8229600" cy="4524315"/>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Based at Michigan State University</a:t>
            </a:r>
          </a:p>
          <a:p>
            <a:pPr marL="457200" marR="0" lvl="0" indent="-4572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COLLABORATIVE research and innovation projects</a:t>
            </a:r>
          </a:p>
          <a:p>
            <a:pPr marL="457200" marR="0" lvl="0" indent="-4572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Curriculum, teaching strategies, assessment development</a:t>
            </a:r>
          </a:p>
          <a:p>
            <a:pPr marL="457200" marR="0" lvl="0" indent="-4572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Elementary grades through undergraduate courses </a:t>
            </a:r>
          </a:p>
          <a:p>
            <a:pPr marL="457200" marR="0" lvl="0" indent="-4572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Grounded in 3-dimensional learning, project-based learning, NGSS/ Michigan Science Standards</a:t>
            </a:r>
          </a:p>
          <a:p>
            <a:pPr marL="457200" marR="0" lvl="0" indent="-4572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Partners in K-12 schools, higher education, research institutes, community organizations</a:t>
            </a:r>
          </a:p>
          <a:p>
            <a:pPr marL="457200" marR="0" lvl="0" indent="-4572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In Michigan, across the U.S., and around the world</a:t>
            </a:r>
          </a:p>
          <a:p>
            <a:pPr marL="457200" marR="0" lvl="0" indent="-4572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Funding from MSU, NSF, NIH, foundations</a:t>
            </a:r>
          </a:p>
          <a:p>
            <a:pPr marL="457200" marR="0" lvl="0" indent="-45720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0" y="1720516"/>
            <a:ext cx="4800600" cy="5137483"/>
          </a:xfrm>
          <a:prstGeom prst="rect">
            <a:avLst/>
          </a:prstGeom>
          <a:noFill/>
          <a:ln>
            <a:noFill/>
          </a:ln>
        </p:spPr>
        <p:txBody>
          <a:bodyPr lIns="91425" tIns="91425" rIns="91425" bIns="91425" anchor="t" anchorCtr="0">
            <a:noAutofit/>
          </a:bodyPr>
          <a:lstStyle/>
          <a:p>
            <a:pPr marL="457200" marR="0" lvl="0" indent="-3556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latin typeface="Arial"/>
                <a:ea typeface="Arial"/>
                <a:cs typeface="Arial"/>
                <a:sym typeface="Arial"/>
              </a:rPr>
              <a:t>MSU’s largest off-campus research and education complex.  </a:t>
            </a:r>
          </a:p>
          <a:p>
            <a:pPr marL="457200" marR="0" lvl="0" indent="-3556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latin typeface="Arial"/>
                <a:ea typeface="Arial"/>
                <a:cs typeface="Arial"/>
                <a:sym typeface="Arial"/>
              </a:rPr>
              <a:t>Over 3200 acres of forest, agricultural fields, wetland, lake and prairie habitat.</a:t>
            </a:r>
          </a:p>
          <a:p>
            <a:pPr marL="914400" marR="0" lvl="1" indent="-3556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highlight>
                  <a:srgbClr val="FFFFFF"/>
                </a:highlight>
                <a:latin typeface="Arial"/>
                <a:ea typeface="Arial"/>
                <a:cs typeface="Arial"/>
                <a:sym typeface="Arial"/>
              </a:rPr>
              <a:t>Kellogg Bird Sanctuary</a:t>
            </a:r>
          </a:p>
          <a:p>
            <a:pPr marL="914400" marR="0" lvl="1" indent="-3556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highlight>
                  <a:srgbClr val="FFFFFF"/>
                </a:highlight>
                <a:latin typeface="Arial"/>
                <a:ea typeface="Arial"/>
                <a:cs typeface="Arial"/>
                <a:sym typeface="Arial"/>
              </a:rPr>
              <a:t>Kellogg Farm and Pasture Dairy</a:t>
            </a:r>
          </a:p>
          <a:p>
            <a:pPr marL="914400" marR="0" lvl="1" indent="-3556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highlight>
                  <a:srgbClr val="FFFFFF"/>
                </a:highlight>
                <a:latin typeface="Arial"/>
                <a:ea typeface="Arial"/>
                <a:cs typeface="Arial"/>
                <a:sym typeface="Arial"/>
              </a:rPr>
              <a:t>Manor House and Conference Center</a:t>
            </a:r>
          </a:p>
          <a:p>
            <a:pPr marL="457200" marR="0" lvl="0" indent="-355600" algn="l" rtl="0">
              <a:lnSpc>
                <a:spcPct val="100000"/>
              </a:lnSpc>
              <a:spcBef>
                <a:spcPts val="0"/>
              </a:spcBef>
              <a:spcAft>
                <a:spcPts val="0"/>
              </a:spcAft>
              <a:buClr>
                <a:srgbClr val="000000"/>
              </a:buClr>
              <a:buSzPct val="100000"/>
              <a:buFont typeface="Arial"/>
              <a:buChar char="●"/>
            </a:pPr>
            <a:r>
              <a:rPr lang="en-US" sz="2000" b="0" i="0" u="none" strike="noStrike" cap="none">
                <a:solidFill>
                  <a:srgbClr val="000000"/>
                </a:solidFill>
                <a:highlight>
                  <a:srgbClr val="FFFFFF"/>
                </a:highlight>
                <a:latin typeface="Arial"/>
                <a:ea typeface="Arial"/>
                <a:cs typeface="Arial"/>
                <a:sym typeface="Arial"/>
              </a:rPr>
              <a:t>13 faculty research in ecology, evolutionary biology, agriculture and conservation biology</a:t>
            </a:r>
          </a:p>
        </p:txBody>
      </p:sp>
      <p:pic>
        <p:nvPicPr>
          <p:cNvPr id="150" name="Shape 150"/>
          <p:cNvPicPr preferRelativeResize="0"/>
          <p:nvPr/>
        </p:nvPicPr>
        <p:blipFill rotWithShape="1">
          <a:blip r:embed="rId3">
            <a:alphaModFix/>
          </a:blip>
          <a:srcRect/>
          <a:stretch/>
        </p:blipFill>
        <p:spPr>
          <a:xfrm>
            <a:off x="2621325" y="479927"/>
            <a:ext cx="4358549" cy="952525"/>
          </a:xfrm>
          <a:prstGeom prst="rect">
            <a:avLst/>
          </a:prstGeom>
          <a:noFill/>
          <a:ln>
            <a:noFill/>
          </a:ln>
        </p:spPr>
      </p:pic>
      <p:pic>
        <p:nvPicPr>
          <p:cNvPr id="151" name="Shape 151" descr="IMG_0051-EFFECTS.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00600" y="1907961"/>
            <a:ext cx="3731248" cy="3153423"/>
          </a:xfrm>
          <a:prstGeom prst="rect">
            <a:avLst/>
          </a:prstGeom>
          <a:noFill/>
          <a:ln>
            <a:noFill/>
          </a:ln>
        </p:spPr>
      </p:pic>
      <p:pic>
        <p:nvPicPr>
          <p:cNvPr id="152" name="Shape 152" descr="Michiganstar.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81800" y="4267200"/>
            <a:ext cx="2164273" cy="2224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71450" y="0"/>
            <a:ext cx="8690327" cy="1298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3600" b="1" i="0" u="none" strike="noStrike" cap="none">
                <a:solidFill>
                  <a:schemeClr val="dk1"/>
                </a:solidFill>
                <a:latin typeface="Arial"/>
                <a:ea typeface="Arial"/>
                <a:cs typeface="Arial"/>
                <a:sym typeface="Arial"/>
              </a:rPr>
              <a:t>What’s new in the the Michigan Science Standards and Framework </a:t>
            </a:r>
          </a:p>
        </p:txBody>
      </p:sp>
      <p:sp>
        <p:nvSpPr>
          <p:cNvPr id="158" name="Shape 158"/>
          <p:cNvSpPr txBox="1">
            <a:spLocks noGrp="1"/>
          </p:cNvSpPr>
          <p:nvPr>
            <p:ph type="body" idx="1"/>
          </p:nvPr>
        </p:nvSpPr>
        <p:spPr>
          <a:xfrm>
            <a:off x="2817024" y="1412208"/>
            <a:ext cx="6044754" cy="5221910"/>
          </a:xfrm>
          <a:prstGeom prst="rect">
            <a:avLst/>
          </a:prstGeom>
          <a:solidFill>
            <a:srgbClr val="CCFFCC"/>
          </a:solidFill>
          <a:ln w="9525" cap="flat" cmpd="sng">
            <a:solidFill>
              <a:schemeClr val="dk1"/>
            </a:solidFill>
            <a:prstDash val="solid"/>
            <a:round/>
            <a:headEnd type="none" w="med" len="med"/>
            <a:tailEnd type="none" w="med" len="med"/>
          </a:ln>
          <a:effectLst>
            <a:outerShdw blurRad="50799" dist="38100" dir="2700000" algn="tl" rotWithShape="0">
              <a:srgbClr val="000000">
                <a:alpha val="42745"/>
              </a:srgbClr>
            </a:outerShdw>
          </a:effectLst>
        </p:spPr>
        <p:txBody>
          <a:bodyPr lIns="91425" tIns="91425" rIns="91425" bIns="91425" anchor="t" anchorCtr="0">
            <a:noAutofit/>
          </a:bodyPr>
          <a:lstStyle/>
          <a:p>
            <a:pPr marL="457200" marR="0" lvl="0" indent="-457200" algn="l" rtl="0">
              <a:lnSpc>
                <a:spcPct val="100000"/>
              </a:lnSpc>
              <a:spcBef>
                <a:spcPts val="0"/>
              </a:spcBef>
              <a:spcAft>
                <a:spcPts val="0"/>
              </a:spcAft>
              <a:buClr>
                <a:schemeClr val="dk1"/>
              </a:buClr>
              <a:buSzPct val="100000"/>
              <a:buFont typeface="Arial"/>
              <a:buAutoNum type="arabicPeriod"/>
            </a:pPr>
            <a:r>
              <a:rPr lang="en-US" sz="2400" b="0" i="0" u="none" strike="noStrike" cap="none">
                <a:solidFill>
                  <a:schemeClr val="dk1"/>
                </a:solidFill>
                <a:latin typeface="Arial"/>
                <a:ea typeface="Arial"/>
                <a:cs typeface="Arial"/>
                <a:sym typeface="Arial"/>
              </a:rPr>
              <a:t>Focus on explaining phenomena or designing solutions to problems</a:t>
            </a:r>
          </a:p>
          <a:p>
            <a:pPr marL="457200" marR="0" lvl="0" indent="-457200" algn="l" rtl="0">
              <a:lnSpc>
                <a:spcPct val="100000"/>
              </a:lnSpc>
              <a:spcBef>
                <a:spcPts val="640"/>
              </a:spcBef>
              <a:spcAft>
                <a:spcPts val="0"/>
              </a:spcAft>
              <a:buClr>
                <a:schemeClr val="dk1"/>
              </a:buClr>
              <a:buSzPct val="100000"/>
              <a:buFont typeface="Arial"/>
              <a:buAutoNum type="arabicPeriod"/>
            </a:pPr>
            <a:r>
              <a:rPr lang="en-US" sz="2400" b="0" i="0" u="none" strike="noStrike" cap="none">
                <a:solidFill>
                  <a:schemeClr val="dk1"/>
                </a:solidFill>
                <a:latin typeface="Arial"/>
                <a:ea typeface="Arial"/>
                <a:cs typeface="Arial"/>
                <a:sym typeface="Arial"/>
              </a:rPr>
              <a:t>3-Dimensional Learning</a:t>
            </a:r>
          </a:p>
          <a:p>
            <a:pPr marL="857250" marR="0" lvl="1" indent="-463550" algn="l" rtl="0">
              <a:lnSpc>
                <a:spcPct val="100000"/>
              </a:lnSpc>
              <a:spcBef>
                <a:spcPts val="560"/>
              </a:spcBef>
              <a:spcAft>
                <a:spcPts val="0"/>
              </a:spcAft>
              <a:buClr>
                <a:schemeClr val="dk1"/>
              </a:buClr>
              <a:buSzPct val="100000"/>
              <a:buFont typeface="Arial"/>
              <a:buAutoNum type="arabicPeriod"/>
            </a:pPr>
            <a:r>
              <a:rPr lang="en-US" sz="2000" b="0" i="0" u="none" strike="noStrike" cap="none">
                <a:solidFill>
                  <a:schemeClr val="dk1"/>
                </a:solidFill>
                <a:latin typeface="Arial"/>
                <a:ea typeface="Arial"/>
                <a:cs typeface="Arial"/>
                <a:sym typeface="Arial"/>
              </a:rPr>
              <a:t>Organized around disciplinary core explanatory ideas</a:t>
            </a:r>
          </a:p>
          <a:p>
            <a:pPr marL="857250" marR="0" lvl="1" indent="-463550" algn="l" rtl="0">
              <a:lnSpc>
                <a:spcPct val="100000"/>
              </a:lnSpc>
              <a:spcBef>
                <a:spcPts val="560"/>
              </a:spcBef>
              <a:spcAft>
                <a:spcPts val="0"/>
              </a:spcAft>
              <a:buClr>
                <a:schemeClr val="dk1"/>
              </a:buClr>
              <a:buSzPct val="100000"/>
              <a:buFont typeface="Arial"/>
              <a:buAutoNum type="arabicPeriod"/>
            </a:pPr>
            <a:r>
              <a:rPr lang="en-US" sz="2000" b="0" i="0" u="none" strike="noStrike" cap="none">
                <a:solidFill>
                  <a:schemeClr val="dk1"/>
                </a:solidFill>
                <a:latin typeface="Arial"/>
                <a:ea typeface="Arial"/>
                <a:cs typeface="Arial"/>
                <a:sym typeface="Arial"/>
              </a:rPr>
              <a:t>Central role of scientific and engineering practices</a:t>
            </a:r>
          </a:p>
          <a:p>
            <a:pPr marL="857250" marR="0" lvl="1" indent="-463550" algn="l" rtl="0">
              <a:lnSpc>
                <a:spcPct val="100000"/>
              </a:lnSpc>
              <a:spcBef>
                <a:spcPts val="560"/>
              </a:spcBef>
              <a:spcAft>
                <a:spcPts val="0"/>
              </a:spcAft>
              <a:buClr>
                <a:schemeClr val="dk1"/>
              </a:buClr>
              <a:buSzPct val="100000"/>
              <a:buFont typeface="Arial"/>
              <a:buAutoNum type="arabicPeriod"/>
            </a:pPr>
            <a:r>
              <a:rPr lang="en-US" sz="2000" b="0" i="0" u="none" strike="noStrike" cap="none">
                <a:solidFill>
                  <a:schemeClr val="dk1"/>
                </a:solidFill>
                <a:latin typeface="Arial"/>
                <a:ea typeface="Arial"/>
                <a:cs typeface="Arial"/>
                <a:sym typeface="Arial"/>
              </a:rPr>
              <a:t>Use of crosscutting concepts</a:t>
            </a:r>
          </a:p>
          <a:p>
            <a:pPr marL="457200" marR="0" lvl="0" indent="-457200" algn="l" rtl="0">
              <a:lnSpc>
                <a:spcPct val="100000"/>
              </a:lnSpc>
              <a:spcBef>
                <a:spcPts val="640"/>
              </a:spcBef>
              <a:spcAft>
                <a:spcPts val="0"/>
              </a:spcAft>
              <a:buClr>
                <a:schemeClr val="dk1"/>
              </a:buClr>
              <a:buSzPct val="100000"/>
              <a:buFont typeface="Arial"/>
              <a:buAutoNum type="arabicPeriod"/>
            </a:pPr>
            <a:r>
              <a:rPr lang="en-US" sz="2400" b="0" i="0" u="none" strike="noStrike" cap="none">
                <a:solidFill>
                  <a:schemeClr val="dk1"/>
                </a:solidFill>
                <a:latin typeface="Arial"/>
                <a:ea typeface="Arial"/>
                <a:cs typeface="Arial"/>
                <a:sym typeface="Arial"/>
              </a:rPr>
              <a:t>Instruction builds towards performance expectations</a:t>
            </a:r>
          </a:p>
          <a:p>
            <a:pPr marL="457200" marR="0" lvl="0" indent="-457200" algn="l" rtl="0">
              <a:lnSpc>
                <a:spcPct val="100000"/>
              </a:lnSpc>
              <a:spcBef>
                <a:spcPts val="640"/>
              </a:spcBef>
              <a:spcAft>
                <a:spcPts val="0"/>
              </a:spcAft>
              <a:buClr>
                <a:schemeClr val="dk1"/>
              </a:buClr>
              <a:buSzPct val="100000"/>
              <a:buFont typeface="Arial"/>
              <a:buAutoNum type="arabicPeriod"/>
            </a:pPr>
            <a:r>
              <a:rPr lang="en-US" sz="2400" b="0" i="0" u="none" strike="noStrike" cap="none">
                <a:solidFill>
                  <a:schemeClr val="dk1"/>
                </a:solidFill>
                <a:latin typeface="Arial"/>
                <a:ea typeface="Arial"/>
                <a:cs typeface="Arial"/>
                <a:sym typeface="Arial"/>
              </a:rPr>
              <a:t>Coherence: building and applying ideas across time</a:t>
            </a:r>
          </a:p>
          <a:p>
            <a:pPr marL="457200" marR="0" lvl="0" indent="-457200" algn="l" rtl="0">
              <a:lnSpc>
                <a:spcPct val="100000"/>
              </a:lnSpc>
              <a:spcBef>
                <a:spcPts val="640"/>
              </a:spcBef>
              <a:spcAft>
                <a:spcPts val="0"/>
              </a:spcAft>
              <a:buClr>
                <a:schemeClr val="dk1"/>
              </a:buClr>
              <a:buSzPct val="100000"/>
              <a:buFont typeface="Arial"/>
              <a:buAutoNum type="arabicPeriod"/>
            </a:pPr>
            <a:r>
              <a:rPr lang="en-US" sz="2400" b="0" i="0" u="none" strike="noStrike" cap="none">
                <a:solidFill>
                  <a:schemeClr val="dk1"/>
                </a:solidFill>
                <a:latin typeface="Arial"/>
                <a:ea typeface="Arial"/>
                <a:cs typeface="Arial"/>
                <a:sym typeface="Arial"/>
              </a:rPr>
              <a:t>Engineering as a DCI</a:t>
            </a:r>
          </a:p>
        </p:txBody>
      </p:sp>
      <p:pic>
        <p:nvPicPr>
          <p:cNvPr id="159" name="Shape 1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1450" y="3499003"/>
            <a:ext cx="2467660" cy="2992110"/>
          </a:xfrm>
          <a:prstGeom prst="rect">
            <a:avLst/>
          </a:prstGeom>
          <a:noFill/>
          <a:ln>
            <a:noFill/>
          </a:ln>
        </p:spPr>
      </p:pic>
      <p:pic>
        <p:nvPicPr>
          <p:cNvPr id="160" name="Shape 16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7272" y="1412208"/>
            <a:ext cx="1722774" cy="1581820"/>
          </a:xfrm>
          <a:prstGeom prst="rect">
            <a:avLst/>
          </a:prstGeom>
          <a:noFill/>
          <a:ln w="12700" cap="flat" cmpd="sng">
            <a:solidFill>
              <a:srgbClr val="000000"/>
            </a:solidFill>
            <a:prstDash val="solid"/>
            <a:miter/>
            <a:headEnd type="none" w="med" len="med"/>
            <a:tailEnd type="none" w="med" len="me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71450" y="1"/>
            <a:ext cx="8690400" cy="1298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Montserrat"/>
              <a:buNone/>
            </a:pPr>
            <a:r>
              <a:rPr lang="en-US" sz="3600" b="1" i="0" u="none" strike="noStrike" cap="none">
                <a:solidFill>
                  <a:schemeClr val="dk1"/>
                </a:solidFill>
                <a:latin typeface="Arial"/>
                <a:ea typeface="Arial"/>
                <a:cs typeface="Arial"/>
                <a:sym typeface="Arial"/>
              </a:rPr>
              <a:t>What’s new in the the Michigan Science Standards and Framework </a:t>
            </a:r>
          </a:p>
        </p:txBody>
      </p:sp>
      <p:sp>
        <p:nvSpPr>
          <p:cNvPr id="166" name="Shape 166"/>
          <p:cNvSpPr txBox="1">
            <a:spLocks noGrp="1"/>
          </p:cNvSpPr>
          <p:nvPr>
            <p:ph type="body" idx="1"/>
          </p:nvPr>
        </p:nvSpPr>
        <p:spPr>
          <a:xfrm>
            <a:off x="2817024" y="1412208"/>
            <a:ext cx="6044700" cy="5221800"/>
          </a:xfrm>
          <a:prstGeom prst="rect">
            <a:avLst/>
          </a:prstGeom>
          <a:solidFill>
            <a:srgbClr val="CCFFCC"/>
          </a:solidFill>
          <a:ln w="9525" cap="flat" cmpd="sng">
            <a:solidFill>
              <a:schemeClr val="dk1"/>
            </a:solidFill>
            <a:prstDash val="solid"/>
            <a:round/>
            <a:headEnd type="none" w="med" len="med"/>
            <a:tailEnd type="none" w="med" len="med"/>
          </a:ln>
          <a:effectLst>
            <a:outerShdw blurRad="50799" dist="38100" dir="2700000" algn="tl" rotWithShape="0">
              <a:srgbClr val="000000">
                <a:alpha val="42750"/>
              </a:srgbClr>
            </a:outerShdw>
          </a:effectLst>
        </p:spPr>
        <p:txBody>
          <a:bodyPr lIns="91425" tIns="91425" rIns="91425" bIns="91425" anchor="t" anchorCtr="0">
            <a:noAutofit/>
          </a:bodyPr>
          <a:lstStyle/>
          <a:p>
            <a:pPr marL="457200" marR="0" lvl="0" indent="-457200" algn="l" rtl="0">
              <a:lnSpc>
                <a:spcPct val="100000"/>
              </a:lnSpc>
              <a:spcBef>
                <a:spcPts val="0"/>
              </a:spcBef>
              <a:spcAft>
                <a:spcPts val="0"/>
              </a:spcAft>
              <a:buClr>
                <a:schemeClr val="dk1"/>
              </a:buClr>
              <a:buSzPct val="100000"/>
              <a:buFont typeface="Arial"/>
              <a:buAutoNum type="arabicPeriod"/>
            </a:pPr>
            <a:r>
              <a:rPr lang="en-US" sz="2400" b="0" i="0" u="none" strike="noStrike" cap="none">
                <a:solidFill>
                  <a:schemeClr val="dk1"/>
                </a:solidFill>
                <a:latin typeface="Arial"/>
                <a:ea typeface="Arial"/>
                <a:cs typeface="Arial"/>
                <a:sym typeface="Arial"/>
              </a:rPr>
              <a:t>Focus on explaining phenomena or designing solutions to problems</a:t>
            </a:r>
          </a:p>
          <a:p>
            <a:pPr marL="457200" marR="0" lvl="0" indent="-457200" algn="l" rtl="0">
              <a:lnSpc>
                <a:spcPct val="100000"/>
              </a:lnSpc>
              <a:spcBef>
                <a:spcPts val="640"/>
              </a:spcBef>
              <a:spcAft>
                <a:spcPts val="0"/>
              </a:spcAft>
              <a:buClr>
                <a:schemeClr val="dk1"/>
              </a:buClr>
              <a:buSzPct val="100000"/>
              <a:buFont typeface="Arial"/>
              <a:buAutoNum type="arabicPeriod"/>
            </a:pPr>
            <a:r>
              <a:rPr lang="en-US" sz="2400" b="0" i="0" u="none" strike="noStrike" cap="none">
                <a:solidFill>
                  <a:schemeClr val="dk1"/>
                </a:solidFill>
                <a:latin typeface="Arial"/>
                <a:ea typeface="Arial"/>
                <a:cs typeface="Arial"/>
                <a:sym typeface="Arial"/>
              </a:rPr>
              <a:t>3-Dimensional Learning</a:t>
            </a:r>
          </a:p>
          <a:p>
            <a:pPr marL="857250" marR="0" lvl="1" indent="-463550" algn="l" rtl="0">
              <a:lnSpc>
                <a:spcPct val="100000"/>
              </a:lnSpc>
              <a:spcBef>
                <a:spcPts val="560"/>
              </a:spcBef>
              <a:spcAft>
                <a:spcPts val="0"/>
              </a:spcAft>
              <a:buClr>
                <a:schemeClr val="dk1"/>
              </a:buClr>
              <a:buSzPct val="100000"/>
              <a:buFont typeface="Arial"/>
              <a:buAutoNum type="arabicPeriod"/>
            </a:pPr>
            <a:r>
              <a:rPr lang="en-US" sz="2000" b="0" i="0" u="none" strike="noStrike" cap="none">
                <a:solidFill>
                  <a:schemeClr val="dk1"/>
                </a:solidFill>
                <a:latin typeface="Arial"/>
                <a:ea typeface="Arial"/>
                <a:cs typeface="Arial"/>
                <a:sym typeface="Arial"/>
              </a:rPr>
              <a:t>Organized around disciplinary core explanatory ideas</a:t>
            </a:r>
          </a:p>
          <a:p>
            <a:pPr marL="857250" marR="0" lvl="1" indent="-463550" algn="l" rtl="0">
              <a:lnSpc>
                <a:spcPct val="100000"/>
              </a:lnSpc>
              <a:spcBef>
                <a:spcPts val="560"/>
              </a:spcBef>
              <a:spcAft>
                <a:spcPts val="0"/>
              </a:spcAft>
              <a:buClr>
                <a:schemeClr val="dk1"/>
              </a:buClr>
              <a:buSzPct val="100000"/>
              <a:buFont typeface="Arial"/>
              <a:buAutoNum type="arabicPeriod"/>
            </a:pPr>
            <a:r>
              <a:rPr lang="en-US" sz="2000" b="0" i="0" u="none" strike="noStrike" cap="none">
                <a:solidFill>
                  <a:schemeClr val="dk1"/>
                </a:solidFill>
                <a:latin typeface="Arial"/>
                <a:ea typeface="Arial"/>
                <a:cs typeface="Arial"/>
                <a:sym typeface="Arial"/>
              </a:rPr>
              <a:t>Central role of scientific and engineering practices</a:t>
            </a:r>
          </a:p>
          <a:p>
            <a:pPr marL="857250" marR="0" lvl="1" indent="-463550" algn="l" rtl="0">
              <a:lnSpc>
                <a:spcPct val="100000"/>
              </a:lnSpc>
              <a:spcBef>
                <a:spcPts val="560"/>
              </a:spcBef>
              <a:spcAft>
                <a:spcPts val="0"/>
              </a:spcAft>
              <a:buClr>
                <a:schemeClr val="dk1"/>
              </a:buClr>
              <a:buSzPct val="100000"/>
              <a:buFont typeface="Arial"/>
              <a:buAutoNum type="arabicPeriod"/>
            </a:pPr>
            <a:r>
              <a:rPr lang="en-US" sz="2000" b="0" i="0" u="none" strike="noStrike" cap="none">
                <a:solidFill>
                  <a:schemeClr val="dk1"/>
                </a:solidFill>
                <a:latin typeface="Arial"/>
                <a:ea typeface="Arial"/>
                <a:cs typeface="Arial"/>
                <a:sym typeface="Arial"/>
              </a:rPr>
              <a:t>Use of crosscutting concepts</a:t>
            </a:r>
          </a:p>
          <a:p>
            <a:pPr marL="457200" marR="0" lvl="0" indent="-457200" algn="l" rtl="0">
              <a:lnSpc>
                <a:spcPct val="100000"/>
              </a:lnSpc>
              <a:spcBef>
                <a:spcPts val="640"/>
              </a:spcBef>
              <a:spcAft>
                <a:spcPts val="0"/>
              </a:spcAft>
              <a:buClr>
                <a:schemeClr val="dk1"/>
              </a:buClr>
              <a:buSzPct val="100000"/>
              <a:buFont typeface="Arial"/>
              <a:buAutoNum type="arabicPeriod"/>
            </a:pPr>
            <a:r>
              <a:rPr lang="en-US" sz="2400" b="0" i="0" u="none" strike="noStrike" cap="none">
                <a:solidFill>
                  <a:schemeClr val="dk1"/>
                </a:solidFill>
                <a:latin typeface="Arial"/>
                <a:ea typeface="Arial"/>
                <a:cs typeface="Arial"/>
                <a:sym typeface="Arial"/>
              </a:rPr>
              <a:t>Instruction builds towards performance expectations</a:t>
            </a:r>
          </a:p>
          <a:p>
            <a:pPr marL="457200" marR="0" lvl="0" indent="-457200" algn="l" rtl="0">
              <a:lnSpc>
                <a:spcPct val="100000"/>
              </a:lnSpc>
              <a:spcBef>
                <a:spcPts val="640"/>
              </a:spcBef>
              <a:spcAft>
                <a:spcPts val="0"/>
              </a:spcAft>
              <a:buClr>
                <a:schemeClr val="dk1"/>
              </a:buClr>
              <a:buSzPct val="100000"/>
              <a:buFont typeface="Arial"/>
              <a:buAutoNum type="arabicPeriod"/>
            </a:pPr>
            <a:r>
              <a:rPr lang="en-US" sz="2400" b="0" i="0" u="none" strike="noStrike" cap="none">
                <a:solidFill>
                  <a:schemeClr val="dk1"/>
                </a:solidFill>
                <a:latin typeface="Arial"/>
                <a:ea typeface="Arial"/>
                <a:cs typeface="Arial"/>
                <a:sym typeface="Arial"/>
              </a:rPr>
              <a:t>Coherence: building and applying ideas across time</a:t>
            </a:r>
          </a:p>
          <a:p>
            <a:pPr marL="457200" marR="0" lvl="0" indent="-457200" algn="l" rtl="0">
              <a:lnSpc>
                <a:spcPct val="100000"/>
              </a:lnSpc>
              <a:spcBef>
                <a:spcPts val="640"/>
              </a:spcBef>
              <a:spcAft>
                <a:spcPts val="0"/>
              </a:spcAft>
              <a:buClr>
                <a:schemeClr val="dk1"/>
              </a:buClr>
              <a:buSzPct val="100000"/>
              <a:buFont typeface="Arial"/>
              <a:buAutoNum type="arabicPeriod"/>
            </a:pPr>
            <a:r>
              <a:rPr lang="en-US" sz="2400" b="0" i="0" u="none" strike="noStrike" cap="none">
                <a:solidFill>
                  <a:schemeClr val="dk1"/>
                </a:solidFill>
                <a:latin typeface="Arial"/>
                <a:ea typeface="Arial"/>
                <a:cs typeface="Arial"/>
                <a:sym typeface="Arial"/>
              </a:rPr>
              <a:t>Engineering as a DCI</a:t>
            </a:r>
          </a:p>
        </p:txBody>
      </p:sp>
      <p:pic>
        <p:nvPicPr>
          <p:cNvPr id="167" name="Shape 167"/>
          <p:cNvPicPr preferRelativeResize="0"/>
          <p:nvPr/>
        </p:nvPicPr>
        <p:blipFill rotWithShape="1">
          <a:blip r:embed="rId3">
            <a:alphaModFix/>
          </a:blip>
          <a:srcRect/>
          <a:stretch/>
        </p:blipFill>
        <p:spPr>
          <a:xfrm>
            <a:off x="627272" y="1412208"/>
            <a:ext cx="1722900" cy="1581899"/>
          </a:xfrm>
          <a:prstGeom prst="rect">
            <a:avLst/>
          </a:prstGeom>
          <a:noFill/>
          <a:ln w="12700" cap="flat" cmpd="sng">
            <a:solidFill>
              <a:srgbClr val="000000"/>
            </a:solidFill>
            <a:prstDash val="solid"/>
            <a:miter/>
            <a:headEnd type="none" w="med" len="med"/>
            <a:tailEnd type="none" w="med" len="med"/>
          </a:ln>
        </p:spPr>
      </p:pic>
      <p:pic>
        <p:nvPicPr>
          <p:cNvPr id="168" name="Shape 168"/>
          <p:cNvPicPr preferRelativeResize="0"/>
          <p:nvPr/>
        </p:nvPicPr>
        <p:blipFill>
          <a:blip r:embed="rId4">
            <a:alphaModFix/>
          </a:blip>
          <a:stretch>
            <a:fillRect/>
          </a:stretch>
        </p:blipFill>
        <p:spPr>
          <a:xfrm>
            <a:off x="42850" y="23812"/>
            <a:ext cx="9058275" cy="6810375"/>
          </a:xfrm>
          <a:prstGeom prst="rect">
            <a:avLst/>
          </a:prstGeom>
          <a:noFill/>
          <a:ln>
            <a:noFill/>
          </a:ln>
        </p:spPr>
      </p:pic>
      <p:sp>
        <p:nvSpPr>
          <p:cNvPr id="169" name="Shape 169"/>
          <p:cNvSpPr txBox="1"/>
          <p:nvPr/>
        </p:nvSpPr>
        <p:spPr>
          <a:xfrm>
            <a:off x="171450" y="329450"/>
            <a:ext cx="2071200" cy="24984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2800"/>
              <a:t>Figuring out/Making sense of what is happening</a:t>
            </a:r>
          </a:p>
          <a:p>
            <a:pPr lvl="0" rtl="0">
              <a:spcBef>
                <a:spcPts val="0"/>
              </a:spcBef>
              <a:buNone/>
            </a:pPr>
            <a:endParaRPr sz="2800"/>
          </a:p>
        </p:txBody>
      </p:sp>
    </p:spTree>
  </p:cSld>
  <p:clrMapOvr>
    <a:masterClrMapping/>
  </p:clrMapOvr>
</p:sld>
</file>

<file path=ppt/theme/theme1.xml><?xml version="1.0" encoding="utf-8"?>
<a:theme xmlns:a="http://schemas.openxmlformats.org/drawingml/2006/main" name="Default Theme">
  <a:themeElements>
    <a:clrScheme name="Custom 1">
      <a:dk1>
        <a:srgbClr val="313131"/>
      </a:dk1>
      <a:lt1>
        <a:srgbClr val="FFFFFF"/>
      </a:lt1>
      <a:dk2>
        <a:srgbClr val="1F497D"/>
      </a:dk2>
      <a:lt2>
        <a:srgbClr val="EEECE1"/>
      </a:lt2>
      <a:accent1>
        <a:srgbClr val="29316D"/>
      </a:accent1>
      <a:accent2>
        <a:srgbClr val="A31D2F"/>
      </a:accent2>
      <a:accent3>
        <a:srgbClr val="1C623D"/>
      </a:accent3>
      <a:accent4>
        <a:srgbClr val="F4BE37"/>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On-screen Show (4:3)</PresentationFormat>
  <Paragraphs>171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Montserrat</vt:lpstr>
      <vt:lpstr>Times</vt:lpstr>
      <vt:lpstr>Default Theme</vt:lpstr>
      <vt:lpstr>Fun with the Sun:  Patterns from the Sky</vt:lpstr>
      <vt:lpstr>Let’s get to know each other</vt:lpstr>
      <vt:lpstr>What will we do today?</vt:lpstr>
      <vt:lpstr>Bonus: Sidewalk Chalk Art!</vt:lpstr>
      <vt:lpstr>Teaching Science Outdoors</vt:lpstr>
      <vt:lpstr>CREATE for STEM Institute</vt:lpstr>
      <vt:lpstr>PowerPoint Presentation</vt:lpstr>
      <vt:lpstr>What’s new in the the Michigan Science Standards and Framework </vt:lpstr>
      <vt:lpstr>What’s new in the the Michigan Science Standards and Framework </vt:lpstr>
      <vt:lpstr>“Figuring Out” vs. “Learning About” </vt:lpstr>
      <vt:lpstr>Project-Based Learning (PBL)</vt:lpstr>
      <vt:lpstr>Project-Based Learning (PBL)</vt:lpstr>
      <vt:lpstr>6 Key Features of PBL</vt:lpstr>
      <vt:lpstr>Sample of a Fifth Grade Investigation Ealy Elementary –  Whitehall, MI</vt:lpstr>
      <vt:lpstr>What does PBL look like in the classroom?</vt:lpstr>
      <vt:lpstr>Students question: “How did Brian know where North was?” </vt:lpstr>
      <vt:lpstr>Observing a Phenomenon in Our Courtyard</vt:lpstr>
      <vt:lpstr>PowerPoint Presentation</vt:lpstr>
      <vt:lpstr>PowerPoint Presentation</vt:lpstr>
      <vt:lpstr>PowerPoint Presentation</vt:lpstr>
      <vt:lpstr>PowerPoint Presentation</vt:lpstr>
      <vt:lpstr>Let’s take it outside!</vt:lpstr>
      <vt:lpstr>How to tweet observations</vt:lpstr>
      <vt:lpstr>Wrap up/reflection</vt:lpstr>
      <vt:lpstr>Thanks for coming!</vt:lpstr>
      <vt:lpstr>Using a Model to Explain the Phenomenon We are Observing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with the Sun:  Patterns from the Sky</dc:title>
  <dc:creator>Heather</dc:creator>
  <cp:lastModifiedBy>Heather</cp:lastModifiedBy>
  <cp:revision>1</cp:revision>
  <dcterms:modified xsi:type="dcterms:W3CDTF">2017-04-26T18:13:35Z</dcterms:modified>
</cp:coreProperties>
</file>