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4" r:id="rId6"/>
    <p:sldId id="258" r:id="rId7"/>
    <p:sldId id="266" r:id="rId8"/>
    <p:sldId id="260" r:id="rId9"/>
    <p:sldId id="262" r:id="rId10"/>
    <p:sldId id="263" r:id="rId11"/>
    <p:sldId id="267" r:id="rId12"/>
    <p:sldId id="270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 West" initials="WW" lastIdx="1" clrIdx="0">
    <p:extLst>
      <p:ext uri="{19B8F6BF-5375-455C-9EA6-DF929625EA0E}">
        <p15:presenceInfo xmlns:p15="http://schemas.microsoft.com/office/powerpoint/2012/main" userId="6e4c3c6fbc4620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915C-107A-4B9B-BD49-71FB8A3B5CB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3E5A-3C3A-4F1A-AD11-5091D5C3F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915C-107A-4B9B-BD49-71FB8A3B5CB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3E5A-3C3A-4F1A-AD11-5091D5C3F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3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915C-107A-4B9B-BD49-71FB8A3B5CB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3E5A-3C3A-4F1A-AD11-5091D5C3F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1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915C-107A-4B9B-BD49-71FB8A3B5CB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3E5A-3C3A-4F1A-AD11-5091D5C3F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5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915C-107A-4B9B-BD49-71FB8A3B5CB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3E5A-3C3A-4F1A-AD11-5091D5C3F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915C-107A-4B9B-BD49-71FB8A3B5CB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3E5A-3C3A-4F1A-AD11-5091D5C3F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915C-107A-4B9B-BD49-71FB8A3B5CB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3E5A-3C3A-4F1A-AD11-5091D5C3F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6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915C-107A-4B9B-BD49-71FB8A3B5CB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3E5A-3C3A-4F1A-AD11-5091D5C3F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2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915C-107A-4B9B-BD49-71FB8A3B5CB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3E5A-3C3A-4F1A-AD11-5091D5C3F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90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915C-107A-4B9B-BD49-71FB8A3B5CB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3E5A-3C3A-4F1A-AD11-5091D5C3F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3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915C-107A-4B9B-BD49-71FB8A3B5CB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3E5A-3C3A-4F1A-AD11-5091D5C3F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9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6915C-107A-4B9B-BD49-71FB8A3B5CB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63E5A-3C3A-4F1A-AD11-5091D5C3F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9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arbonfund.org/calculate-your-footprint/?gclid=CJi1w5WnrdMCFcO3wAodRFoO8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76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110" y="862767"/>
            <a:ext cx="3207156" cy="2405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49" y="4130901"/>
            <a:ext cx="4040717" cy="2434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45810"/>
            <a:ext cx="6413500" cy="1355750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en-US" sz="3800" dirty="0"/>
              <a:t>Effective ways to Teach Climate Change in the Classroom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8516"/>
            <a:ext cx="5930900" cy="911117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William West, Ph.D.</a:t>
            </a:r>
          </a:p>
          <a:p>
            <a:pPr algn="l"/>
            <a:r>
              <a:rPr lang="en-US" sz="2000" dirty="0"/>
              <a:t>Kellogg Biological Station</a:t>
            </a:r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9894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Activity 1: Card Role-Play</a:t>
            </a:r>
            <a:br>
              <a:rPr lang="en-US" b="1" dirty="0"/>
            </a:br>
            <a:r>
              <a:rPr lang="en-US" dirty="0"/>
              <a:t>Human Influenced Environment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414079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/>
              <a:t>Divide into 7 groups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Divide marbles evenly amongst groups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Transfer marbles at different rates (assigned by teacher)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698" y="1779598"/>
            <a:ext cx="3684588" cy="3684588"/>
          </a:xfrm>
        </p:spPr>
      </p:pic>
      <p:sp>
        <p:nvSpPr>
          <p:cNvPr id="7" name="Rectangle 6"/>
          <p:cNvSpPr/>
          <p:nvPr/>
        </p:nvSpPr>
        <p:spPr>
          <a:xfrm>
            <a:off x="7115649" y="4904414"/>
            <a:ext cx="4422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 single marble = a single molecule of carbon</a:t>
            </a:r>
          </a:p>
        </p:txBody>
      </p:sp>
    </p:spTree>
    <p:extLst>
      <p:ext uri="{BB962C8B-B14F-4D97-AF65-F5344CB8AC3E}">
        <p14:creationId xmlns:p14="http://schemas.microsoft.com/office/powerpoint/2010/main" val="4024875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Humans Alter the Carbon Cycle?</a:t>
            </a: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77" y="1825625"/>
            <a:ext cx="5459646" cy="4351338"/>
          </a:xfrm>
        </p:spPr>
      </p:pic>
    </p:spTree>
    <p:extLst>
      <p:ext uri="{BB962C8B-B14F-4D97-AF65-F5344CB8AC3E}">
        <p14:creationId xmlns:p14="http://schemas.microsoft.com/office/powerpoint/2010/main" val="1091125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4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How do Greenhouse Gases Work?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48931" y="2438401"/>
            <a:ext cx="3667036" cy="3779520"/>
          </a:xfrm>
        </p:spPr>
        <p:txBody>
          <a:bodyPr>
            <a:normAutofit/>
          </a:bodyPr>
          <a:lstStyle/>
          <a:p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8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and Sinks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741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Carbon Footprint?</a:t>
            </a: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34018" y="3083766"/>
            <a:ext cx="2523963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3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Lesson Plan will </a:t>
            </a:r>
            <a:r>
              <a:rPr lang="en-US"/>
              <a:t>Include these </a:t>
            </a:r>
            <a:r>
              <a:rPr lang="en-US" dirty="0"/>
              <a:t>Topics: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85" y="2374390"/>
            <a:ext cx="4171561" cy="27047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88" y="2583783"/>
            <a:ext cx="3048000" cy="228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203" y="2646874"/>
            <a:ext cx="2521793" cy="183403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47411" y="504520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Carbon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Sources and sinks of greenhouse gases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Discussion of Human Impact on Climate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946716" y="4940961"/>
            <a:ext cx="3126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What is your carbon foot print?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07865" y="4940961"/>
            <a:ext cx="3492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Demonstration of greenhouse gas effects on temperature (</a:t>
            </a:r>
            <a:r>
              <a:rPr lang="en-US" dirty="0" err="1"/>
              <a:t>Mythbusters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70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Your Audience or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 dirty="0"/>
          </a:p>
          <a:p>
            <a:r>
              <a:rPr lang="en-US"/>
              <a:t>What </a:t>
            </a:r>
            <a:r>
              <a:rPr lang="en-US" dirty="0"/>
              <a:t>is Climate Change?</a:t>
            </a:r>
          </a:p>
          <a:p>
            <a:r>
              <a:rPr lang="en-US" dirty="0"/>
              <a:t>Have issues arose about teaching Climate Change?</a:t>
            </a:r>
          </a:p>
          <a:p>
            <a:r>
              <a:rPr lang="en-US" dirty="0"/>
              <a:t>How many people “believe” in Climate Change? </a:t>
            </a:r>
          </a:p>
        </p:txBody>
      </p:sp>
    </p:spTree>
    <p:extLst>
      <p:ext uri="{BB962C8B-B14F-4D97-AF65-F5344CB8AC3E}">
        <p14:creationId xmlns:p14="http://schemas.microsoft.com/office/powerpoint/2010/main" val="1035855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9" r="1" b="5057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What is this Log Made of and How Was it Created?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931" y="2438401"/>
            <a:ext cx="3667036" cy="3779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Photosynthesis</a:t>
            </a:r>
            <a:r>
              <a:rPr lang="en-US" sz="1800" dirty="0">
                <a:solidFill>
                  <a:schemeClr val="bg1"/>
                </a:solidFill>
              </a:rPr>
              <a:t> – 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creation of carbon by the uptake of carbon dioxide (CO</a:t>
            </a:r>
            <a:r>
              <a:rPr lang="en-US" sz="1800" baseline="-2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 and release of oxygen in the air we breathe.</a:t>
            </a:r>
          </a:p>
          <a:p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Performed by plants, fungi, algae on land and in the water.</a:t>
            </a:r>
          </a:p>
          <a:p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Tree rings indicate the amount of carbon stored in trees during specific years.</a:t>
            </a:r>
          </a:p>
          <a:p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What happens when we burn logs?</a:t>
            </a:r>
          </a:p>
        </p:txBody>
      </p:sp>
    </p:spTree>
    <p:extLst>
      <p:ext uri="{BB962C8B-B14F-4D97-AF65-F5344CB8AC3E}">
        <p14:creationId xmlns:p14="http://schemas.microsoft.com/office/powerpoint/2010/main" val="76563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7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28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r="5339" b="1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What is carbon?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48931" y="2438401"/>
            <a:ext cx="3667036" cy="3779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Six most abundant element</a:t>
            </a:r>
          </a:p>
          <a:p>
            <a:r>
              <a:rPr lang="en-US" sz="1800" dirty="0">
                <a:solidFill>
                  <a:schemeClr val="bg1"/>
                </a:solidFill>
              </a:rPr>
              <a:t>Forms at most four bonds</a:t>
            </a:r>
          </a:p>
          <a:p>
            <a:r>
              <a:rPr lang="en-US" sz="1800" dirty="0">
                <a:solidFill>
                  <a:schemeClr val="bg1"/>
                </a:solidFill>
              </a:rPr>
              <a:t>Building block of organisms and some non-living matter</a:t>
            </a:r>
          </a:p>
          <a:p>
            <a:r>
              <a:rPr lang="en-US" sz="1800" dirty="0">
                <a:solidFill>
                  <a:schemeClr val="bg1"/>
                </a:solidFill>
              </a:rPr>
              <a:t>Carbon dioxide – greenhouse gas formed from burning of many materials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2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23" y="1804129"/>
            <a:ext cx="2247900" cy="226695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89" y="2861455"/>
            <a:ext cx="3878982" cy="2811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38" y="2527338"/>
            <a:ext cx="5023951" cy="400408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Consider Standards and the Audience you are teaching…..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126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2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" r="9072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Carbon Cycle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48931" y="2438401"/>
            <a:ext cx="3667036" cy="3779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What is the carbon cycle?</a:t>
            </a:r>
          </a:p>
          <a:p>
            <a:r>
              <a:rPr lang="en-US" sz="1800" dirty="0">
                <a:solidFill>
                  <a:schemeClr val="bg1"/>
                </a:solidFill>
              </a:rPr>
              <a:t>Transfer of carbon amongst many environments (lithosphere, hydrosphere, etc.)</a:t>
            </a:r>
          </a:p>
          <a:p>
            <a:r>
              <a:rPr lang="en-US" sz="1800" dirty="0">
                <a:solidFill>
                  <a:schemeClr val="bg1"/>
                </a:solidFill>
              </a:rPr>
              <a:t>Carbon can change form (CO</a:t>
            </a:r>
            <a:r>
              <a:rPr lang="en-US" sz="1800" baseline="-25000" dirty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, CH</a:t>
            </a:r>
            <a:r>
              <a:rPr lang="en-US" sz="1800" baseline="-25000" dirty="0">
                <a:solidFill>
                  <a:schemeClr val="bg1"/>
                </a:solidFill>
              </a:rPr>
              <a:t>4</a:t>
            </a:r>
            <a:r>
              <a:rPr lang="en-US" sz="1800" dirty="0">
                <a:solidFill>
                  <a:schemeClr val="bg1"/>
                </a:solidFill>
              </a:rPr>
              <a:t>, CO</a:t>
            </a:r>
            <a:r>
              <a:rPr lang="en-US" sz="1800" baseline="30000" dirty="0">
                <a:solidFill>
                  <a:schemeClr val="bg1"/>
                </a:solidFill>
              </a:rPr>
              <a:t>-</a:t>
            </a:r>
            <a:r>
              <a:rPr lang="en-US" sz="1800" dirty="0">
                <a:solidFill>
                  <a:schemeClr val="bg1"/>
                </a:solidFill>
              </a:rPr>
              <a:t>, organic forms)</a:t>
            </a:r>
          </a:p>
          <a:p>
            <a:r>
              <a:rPr lang="en-US" sz="1800" dirty="0">
                <a:solidFill>
                  <a:schemeClr val="bg1"/>
                </a:solidFill>
              </a:rPr>
              <a:t>Carbon transfer is not at the same rate between all environments</a:t>
            </a:r>
          </a:p>
          <a:p>
            <a:r>
              <a:rPr lang="en-US" sz="1800" dirty="0">
                <a:solidFill>
                  <a:schemeClr val="bg1"/>
                </a:solidFill>
              </a:rPr>
              <a:t>Plants absorb carbon dioxide - photosynthesis.</a:t>
            </a:r>
          </a:p>
          <a:p>
            <a:r>
              <a:rPr lang="en-US" sz="1800" dirty="0">
                <a:solidFill>
                  <a:schemeClr val="bg1"/>
                </a:solidFill>
              </a:rPr>
              <a:t>Animals, plants, microbes “respire” carbon.</a:t>
            </a:r>
          </a:p>
        </p:txBody>
      </p:sp>
    </p:spTree>
    <p:extLst>
      <p:ext uri="{BB962C8B-B14F-4D97-AF65-F5344CB8AC3E}">
        <p14:creationId xmlns:p14="http://schemas.microsoft.com/office/powerpoint/2010/main" val="219769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Activity 1: Card Role-Play</a:t>
            </a:r>
            <a:br>
              <a:rPr lang="en-US" b="1" dirty="0"/>
            </a:br>
            <a:r>
              <a:rPr lang="en-US" dirty="0"/>
              <a:t>Equilibrium Environment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414079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/>
              <a:t>Divide into 7 groups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Divide marbles evenly amongst groups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Transfer marbles between groups at the same rate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698" y="1779598"/>
            <a:ext cx="3684588" cy="3684588"/>
          </a:xfrm>
        </p:spPr>
      </p:pic>
      <p:sp>
        <p:nvSpPr>
          <p:cNvPr id="11" name="Rectangle 10"/>
          <p:cNvSpPr/>
          <p:nvPr/>
        </p:nvSpPr>
        <p:spPr>
          <a:xfrm>
            <a:off x="7115649" y="4904414"/>
            <a:ext cx="4422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 single marble = a single molecule of carbon</a:t>
            </a:r>
          </a:p>
        </p:txBody>
      </p:sp>
    </p:spTree>
    <p:extLst>
      <p:ext uri="{BB962C8B-B14F-4D97-AF65-F5344CB8AC3E}">
        <p14:creationId xmlns:p14="http://schemas.microsoft.com/office/powerpoint/2010/main" val="1644578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Activity 1: Card Role-Play</a:t>
            </a:r>
            <a:br>
              <a:rPr lang="en-US" b="1" dirty="0"/>
            </a:br>
            <a:r>
              <a:rPr lang="en-US" dirty="0"/>
              <a:t> Non-</a:t>
            </a:r>
            <a:r>
              <a:rPr lang="en-US" dirty="0" err="1"/>
              <a:t>EquilibriumEnvironment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414079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/>
              <a:t>Divide into 7 groups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Divide marbles evenly amongst groups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Transfer marbles at random rates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698" y="1779598"/>
            <a:ext cx="3684588" cy="3684588"/>
          </a:xfrm>
        </p:spPr>
      </p:pic>
      <p:sp>
        <p:nvSpPr>
          <p:cNvPr id="7" name="Rectangle 6"/>
          <p:cNvSpPr/>
          <p:nvPr/>
        </p:nvSpPr>
        <p:spPr>
          <a:xfrm>
            <a:off x="7115649" y="4904414"/>
            <a:ext cx="4422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 single marble = a single molecule of carbon</a:t>
            </a:r>
          </a:p>
        </p:txBody>
      </p:sp>
    </p:spTree>
    <p:extLst>
      <p:ext uri="{BB962C8B-B14F-4D97-AF65-F5344CB8AC3E}">
        <p14:creationId xmlns:p14="http://schemas.microsoft.com/office/powerpoint/2010/main" val="3773395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378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Effective ways to Teach Climate Change in the Classroom</vt:lpstr>
      <vt:lpstr>The Lesson Plan will Include these Topics:</vt:lpstr>
      <vt:lpstr>Know Your Audience or Students</vt:lpstr>
      <vt:lpstr>What is this Log Made of and How Was it Created? </vt:lpstr>
      <vt:lpstr>What is carbon?</vt:lpstr>
      <vt:lpstr>PowerPoint Presentation</vt:lpstr>
      <vt:lpstr>Carbon Cycle</vt:lpstr>
      <vt:lpstr>Activity 1: Card Role-Play Equilibrium Environment</vt:lpstr>
      <vt:lpstr>Activity 1: Card Role-Play  Non-EquilibriumEnvironment</vt:lpstr>
      <vt:lpstr>Activity 1: Card Role-Play Human Influenced Environment</vt:lpstr>
      <vt:lpstr>Can Humans Alter the Carbon Cycle?</vt:lpstr>
      <vt:lpstr>How do Greenhouse Gases Work?</vt:lpstr>
      <vt:lpstr>Sources and Sinks of Carbon</vt:lpstr>
      <vt:lpstr>What is your Carbon Footprint?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ways to Teach Climate Change in the Classroom</dc:title>
  <dc:creator>Will West</dc:creator>
  <cp:lastModifiedBy>Will West</cp:lastModifiedBy>
  <cp:revision>33</cp:revision>
  <dcterms:created xsi:type="dcterms:W3CDTF">2017-04-14T14:49:58Z</dcterms:created>
  <dcterms:modified xsi:type="dcterms:W3CDTF">2017-04-18T05:52:47Z</dcterms:modified>
</cp:coreProperties>
</file>