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9" r:id="rId4"/>
    <p:sldId id="257" r:id="rId5"/>
    <p:sldId id="260" r:id="rId6"/>
    <p:sldId id="261" r:id="rId7"/>
    <p:sldId id="263" r:id="rId8"/>
    <p:sldId id="262" r:id="rId9"/>
    <p:sldId id="264" r:id="rId10"/>
    <p:sldId id="265" r:id="rId11"/>
    <p:sldId id="266" r:id="rId12"/>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60"/>
  </p:normalViewPr>
  <p:slideViewPr>
    <p:cSldViewPr snapToGrid="0">
      <p:cViewPr varScale="1">
        <p:scale>
          <a:sx n="100" d="100"/>
          <a:sy n="100" d="100"/>
        </p:scale>
        <p:origin x="15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28D35EF-1E21-4DCF-B26F-04FF7A869F92}" type="datetimeFigureOut">
              <a:rPr lang="en-US" smtClean="0"/>
              <a:t>8/10/2017</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EE595AB-6B9C-4A1B-9F1B-F7F9DF56C7C7}" type="slidenum">
              <a:rPr lang="en-US" smtClean="0"/>
              <a:t>‹#›</a:t>
            </a:fld>
            <a:endParaRPr lang="en-US"/>
          </a:p>
        </p:txBody>
      </p:sp>
    </p:spTree>
    <p:extLst>
      <p:ext uri="{BB962C8B-B14F-4D97-AF65-F5344CB8AC3E}">
        <p14:creationId xmlns:p14="http://schemas.microsoft.com/office/powerpoint/2010/main" val="403092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E595AB-6B9C-4A1B-9F1B-F7F9DF56C7C7}" type="slidenum">
              <a:rPr lang="en-US" smtClean="0"/>
              <a:t>11</a:t>
            </a:fld>
            <a:endParaRPr lang="en-US"/>
          </a:p>
        </p:txBody>
      </p:sp>
    </p:spTree>
    <p:extLst>
      <p:ext uri="{BB962C8B-B14F-4D97-AF65-F5344CB8AC3E}">
        <p14:creationId xmlns:p14="http://schemas.microsoft.com/office/powerpoint/2010/main" val="245744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535580-A1C8-491C-A05E-B84CAF7C6F12}" type="datetime1">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285734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9AEBD1-01A3-4C3E-BB3F-9D5203DFB461}" type="datetime1">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42749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64A7A5-77C8-496F-8CF3-3F341FAB89D1}" type="datetime1">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243517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48C11-7564-40B6-8931-B54A49A5F408}" type="datetime1">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24825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CFD6FB-51E4-40D6-B342-69D1D4E9B52B}" type="datetime1">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255607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79FDBB-D2C1-4706-8546-BB6ABABDE35E}" type="datetime1">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68429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420855-878A-4978-9C9C-91B7F6945CED}" type="datetime1">
              <a:rPr lang="en-US" smtClean="0"/>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83059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C1A540-A967-4B0B-BB98-CC19720403F8}" type="datetime1">
              <a:rPr lang="en-US" smtClean="0"/>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202505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A5498-B220-4C95-8A2B-A7E5164639BE}" type="datetime1">
              <a:rPr lang="en-US" smtClean="0"/>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250813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52E47-AD4E-4DC9-A7AA-923470313A2E}" type="datetime1">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10859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60A4B-061E-4069-941C-B432FF60E915}" type="datetime1">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2C4F4-55B9-491C-93AB-55ABAA172179}" type="slidenum">
              <a:rPr lang="en-US" smtClean="0"/>
              <a:t>‹#›</a:t>
            </a:fld>
            <a:endParaRPr lang="en-US"/>
          </a:p>
        </p:txBody>
      </p:sp>
    </p:spTree>
    <p:extLst>
      <p:ext uri="{BB962C8B-B14F-4D97-AF65-F5344CB8AC3E}">
        <p14:creationId xmlns:p14="http://schemas.microsoft.com/office/powerpoint/2010/main" val="212211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84CBB949-7676-428B-B8E2-4FA09B3FCEA0}" type="datetime1">
              <a:rPr lang="en-US" smtClean="0"/>
              <a:t>8/10/2017</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85E2C4F4-55B9-491C-93AB-55ABAA172179}" type="slidenum">
              <a:rPr lang="en-US" smtClean="0"/>
              <a:t>‹#›</a:t>
            </a:fld>
            <a:endParaRPr lang="en-US"/>
          </a:p>
        </p:txBody>
      </p:sp>
    </p:spTree>
    <p:extLst>
      <p:ext uri="{BB962C8B-B14F-4D97-AF65-F5344CB8AC3E}">
        <p14:creationId xmlns:p14="http://schemas.microsoft.com/office/powerpoint/2010/main" val="2008556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000" dirty="0" smtClean="0">
                <a:latin typeface="Georgia" panose="02040502050405020303" pitchFamily="18" charset="0"/>
              </a:rPr>
              <a:t>Photo by Larry Burdick, 2017</a:t>
            </a:r>
            <a:endParaRPr lang="en-US" sz="2000"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58" y="1033668"/>
            <a:ext cx="8377164" cy="5486606"/>
          </a:xfrm>
          <a:prstGeom prst="rect">
            <a:avLst/>
          </a:prstGeom>
        </p:spPr>
      </p:pic>
      <p:sp>
        <p:nvSpPr>
          <p:cNvPr id="5" name="TextBox 4"/>
          <p:cNvSpPr txBox="1"/>
          <p:nvPr/>
        </p:nvSpPr>
        <p:spPr>
          <a:xfrm>
            <a:off x="830458" y="325033"/>
            <a:ext cx="8377164" cy="400110"/>
          </a:xfrm>
          <a:prstGeom prst="rect">
            <a:avLst/>
          </a:prstGeom>
          <a:noFill/>
        </p:spPr>
        <p:txBody>
          <a:bodyPr wrap="square" rtlCol="0">
            <a:spAutoFit/>
          </a:bodyPr>
          <a:lstStyle/>
          <a:p>
            <a:pPr algn="ctr"/>
            <a:r>
              <a:rPr lang="en-US" sz="2000" dirty="0" smtClean="0">
                <a:latin typeface="Georgia" panose="02040502050405020303" pitchFamily="18" charset="0"/>
              </a:rPr>
              <a:t>Osprey juvenile on the Lux Arbor nesting platform on Crooked Lake</a:t>
            </a:r>
            <a:endParaRPr lang="en-US" sz="2000" dirty="0">
              <a:latin typeface="Georgia" panose="02040502050405020303" pitchFamily="18" charset="0"/>
            </a:endParaRPr>
          </a:p>
        </p:txBody>
      </p:sp>
      <p:sp>
        <p:nvSpPr>
          <p:cNvPr id="6" name="Slide Number Placeholder 5"/>
          <p:cNvSpPr>
            <a:spLocks noGrp="1"/>
          </p:cNvSpPr>
          <p:nvPr>
            <p:ph type="sldNum" sz="quarter" idx="12"/>
          </p:nvPr>
        </p:nvSpPr>
        <p:spPr/>
        <p:txBody>
          <a:bodyPr/>
          <a:lstStyle/>
          <a:p>
            <a:fld id="{85E2C4F4-55B9-491C-93AB-55ABAA172179}" type="slidenum">
              <a:rPr lang="en-US" smtClean="0"/>
              <a:t>1</a:t>
            </a:fld>
            <a:endParaRPr lang="en-US"/>
          </a:p>
        </p:txBody>
      </p:sp>
    </p:spTree>
    <p:extLst>
      <p:ext uri="{BB962C8B-B14F-4D97-AF65-F5344CB8AC3E}">
        <p14:creationId xmlns:p14="http://schemas.microsoft.com/office/powerpoint/2010/main" val="3564563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 y="7099705"/>
            <a:ext cx="10038080" cy="575733"/>
          </a:xfrm>
        </p:spPr>
        <p:txBody>
          <a:bodyPr>
            <a:normAutofit/>
          </a:bodyPr>
          <a:lstStyle/>
          <a:p>
            <a:r>
              <a:rPr lang="en-US" sz="2500" dirty="0" smtClean="0">
                <a:latin typeface="Georgia" panose="02040502050405020303" pitchFamily="18" charset="0"/>
              </a:rPr>
              <a:t>Photo by Sara </a:t>
            </a:r>
            <a:r>
              <a:rPr lang="en-US" sz="2500" dirty="0" err="1" smtClean="0">
                <a:latin typeface="Georgia" panose="02040502050405020303" pitchFamily="18" charset="0"/>
              </a:rPr>
              <a:t>DePew-Bäby</a:t>
            </a:r>
            <a:r>
              <a:rPr lang="en-US" sz="2500" dirty="0" smtClean="0">
                <a:latin typeface="Georgia" panose="02040502050405020303" pitchFamily="18" charset="0"/>
              </a:rPr>
              <a:t>, 2017</a:t>
            </a:r>
            <a:endParaRPr lang="en-US" sz="2500" dirty="0">
              <a:latin typeface="Georgia" panose="020405020504050203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356" y="1230532"/>
            <a:ext cx="8589362" cy="5749903"/>
          </a:xfrm>
          <a:prstGeom prst="rect">
            <a:avLst/>
          </a:prstGeom>
        </p:spPr>
      </p:pic>
      <p:sp>
        <p:nvSpPr>
          <p:cNvPr id="4" name="TextBox 3"/>
          <p:cNvSpPr txBox="1"/>
          <p:nvPr/>
        </p:nvSpPr>
        <p:spPr>
          <a:xfrm>
            <a:off x="724356" y="214869"/>
            <a:ext cx="8589362" cy="1015663"/>
          </a:xfrm>
          <a:prstGeom prst="rect">
            <a:avLst/>
          </a:prstGeom>
          <a:noFill/>
        </p:spPr>
        <p:txBody>
          <a:bodyPr wrap="square" rtlCol="0">
            <a:spAutoFit/>
          </a:bodyPr>
          <a:lstStyle/>
          <a:p>
            <a:r>
              <a:rPr lang="en-US" sz="2000" dirty="0" smtClean="0">
                <a:latin typeface="Georgia" panose="02040502050405020303" pitchFamily="18" charset="0"/>
              </a:rPr>
              <a:t>One final check of the osprey before being returned to the nest, by KBS, DNR, and Michigan Osprey staff. The GPS transmitters are purchased by Michigan Osprey, an organization helping to return the birds to the state.</a:t>
            </a:r>
            <a:endParaRPr lang="en-US" sz="2000"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85E2C4F4-55B9-491C-93AB-55ABAA172179}" type="slidenum">
              <a:rPr lang="en-US" smtClean="0"/>
              <a:t>10</a:t>
            </a:fld>
            <a:endParaRPr lang="en-US"/>
          </a:p>
        </p:txBody>
      </p:sp>
    </p:spTree>
    <p:extLst>
      <p:ext uri="{BB962C8B-B14F-4D97-AF65-F5344CB8AC3E}">
        <p14:creationId xmlns:p14="http://schemas.microsoft.com/office/powerpoint/2010/main" val="3734902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0563" t="22764" r="41764" b="12338"/>
          <a:stretch/>
        </p:blipFill>
        <p:spPr>
          <a:xfrm>
            <a:off x="192157" y="1036435"/>
            <a:ext cx="4907280" cy="5344160"/>
          </a:xfrm>
          <a:prstGeom prst="rect">
            <a:avLst/>
          </a:prstGeom>
        </p:spPr>
      </p:pic>
      <p:pic>
        <p:nvPicPr>
          <p:cNvPr id="6" name="Picture 5"/>
          <p:cNvPicPr>
            <a:picLocks noChangeAspect="1"/>
          </p:cNvPicPr>
          <p:nvPr/>
        </p:nvPicPr>
        <p:blipFill rotWithShape="1">
          <a:blip r:embed="rId4"/>
          <a:srcRect l="19176" t="36427" r="54458" b="25150"/>
          <a:stretch/>
        </p:blipFill>
        <p:spPr>
          <a:xfrm>
            <a:off x="5237922" y="1036435"/>
            <a:ext cx="4583904" cy="5344160"/>
          </a:xfrm>
          <a:prstGeom prst="rect">
            <a:avLst/>
          </a:prstGeom>
        </p:spPr>
      </p:pic>
      <p:sp>
        <p:nvSpPr>
          <p:cNvPr id="7" name="TextBox 6"/>
          <p:cNvSpPr txBox="1"/>
          <p:nvPr/>
        </p:nvSpPr>
        <p:spPr>
          <a:xfrm>
            <a:off x="284603" y="318052"/>
            <a:ext cx="9629668" cy="400110"/>
          </a:xfrm>
          <a:prstGeom prst="rect">
            <a:avLst/>
          </a:prstGeom>
          <a:noFill/>
        </p:spPr>
        <p:txBody>
          <a:bodyPr wrap="square" rtlCol="0">
            <a:spAutoFit/>
          </a:bodyPr>
          <a:lstStyle/>
          <a:p>
            <a:pPr algn="ctr"/>
            <a:r>
              <a:rPr lang="en-US" sz="2000" dirty="0" smtClean="0">
                <a:latin typeface="Georgia" panose="02040502050405020303" pitchFamily="18" charset="0"/>
              </a:rPr>
              <a:t>GPS transmitter data from August 3, 2017.</a:t>
            </a:r>
            <a:endParaRPr lang="en-US" sz="1200" dirty="0">
              <a:latin typeface="Georgia" panose="02040502050405020303" pitchFamily="18" charset="0"/>
            </a:endParaRPr>
          </a:p>
        </p:txBody>
      </p:sp>
      <p:sp>
        <p:nvSpPr>
          <p:cNvPr id="8" name="TextBox 7"/>
          <p:cNvSpPr txBox="1"/>
          <p:nvPr/>
        </p:nvSpPr>
        <p:spPr>
          <a:xfrm>
            <a:off x="192157" y="6927574"/>
            <a:ext cx="9629669" cy="707886"/>
          </a:xfrm>
          <a:prstGeom prst="rect">
            <a:avLst/>
          </a:prstGeom>
          <a:noFill/>
        </p:spPr>
        <p:txBody>
          <a:bodyPr wrap="square" rtlCol="0">
            <a:spAutoFit/>
          </a:bodyPr>
          <a:lstStyle/>
          <a:p>
            <a:r>
              <a:rPr lang="en-US" sz="2000" dirty="0" smtClean="0">
                <a:latin typeface="Georgia" panose="02040502050405020303" pitchFamily="18" charset="0"/>
              </a:rPr>
              <a:t>http://michiganosprey.org/osprey-migration-tracking/131008-lux-arbor-in-flight/</a:t>
            </a:r>
          </a:p>
          <a:p>
            <a:endParaRPr lang="en-US" sz="2000" dirty="0">
              <a:latin typeface="Georgia" panose="02040502050405020303" pitchFamily="18" charset="0"/>
            </a:endParaRPr>
          </a:p>
        </p:txBody>
      </p:sp>
      <p:sp>
        <p:nvSpPr>
          <p:cNvPr id="9" name="Slide Number Placeholder 8"/>
          <p:cNvSpPr>
            <a:spLocks noGrp="1"/>
          </p:cNvSpPr>
          <p:nvPr>
            <p:ph type="sldNum" sz="quarter" idx="12"/>
          </p:nvPr>
        </p:nvSpPr>
        <p:spPr/>
        <p:txBody>
          <a:bodyPr/>
          <a:lstStyle/>
          <a:p>
            <a:fld id="{85E2C4F4-55B9-491C-93AB-55ABAA172179}" type="slidenum">
              <a:rPr lang="en-US" smtClean="0"/>
              <a:t>11</a:t>
            </a:fld>
            <a:endParaRPr lang="en-US"/>
          </a:p>
        </p:txBody>
      </p:sp>
    </p:spTree>
    <p:extLst>
      <p:ext uri="{BB962C8B-B14F-4D97-AF65-F5344CB8AC3E}">
        <p14:creationId xmlns:p14="http://schemas.microsoft.com/office/powerpoint/2010/main" val="282439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500" dirty="0" smtClean="0">
                <a:latin typeface="Georgia" panose="02040502050405020303" pitchFamily="18" charset="0"/>
              </a:rPr>
              <a:t>Photo by Larry Burdick, 2017</a:t>
            </a:r>
            <a:endParaRPr lang="en-US" sz="2500" dirty="0">
              <a:latin typeface="Georgia" panose="020405020504050203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056" y="1034605"/>
            <a:ext cx="8671961" cy="5758724"/>
          </a:xfrm>
          <a:prstGeom prst="rect">
            <a:avLst/>
          </a:prstGeom>
        </p:spPr>
      </p:pic>
      <p:sp>
        <p:nvSpPr>
          <p:cNvPr id="5" name="TextBox 4"/>
          <p:cNvSpPr txBox="1"/>
          <p:nvPr/>
        </p:nvSpPr>
        <p:spPr>
          <a:xfrm>
            <a:off x="683056" y="277024"/>
            <a:ext cx="8671961" cy="707886"/>
          </a:xfrm>
          <a:prstGeom prst="rect">
            <a:avLst/>
          </a:prstGeom>
          <a:noFill/>
        </p:spPr>
        <p:txBody>
          <a:bodyPr wrap="square" rtlCol="0">
            <a:spAutoFit/>
          </a:bodyPr>
          <a:lstStyle/>
          <a:p>
            <a:pPr algn="ctr"/>
            <a:r>
              <a:rPr lang="en-US" sz="2000" dirty="0" smtClean="0">
                <a:latin typeface="Georgia" panose="02040502050405020303" pitchFamily="18" charset="0"/>
              </a:rPr>
              <a:t>Sara from the Kellogg Bird Sanctuary removing</a:t>
            </a:r>
          </a:p>
          <a:p>
            <a:pPr algn="ctr"/>
            <a:r>
              <a:rPr lang="en-US" sz="2000" dirty="0" smtClean="0">
                <a:latin typeface="Georgia" panose="02040502050405020303" pitchFamily="18" charset="0"/>
              </a:rPr>
              <a:t>an osprey from the nest for banding.</a:t>
            </a:r>
            <a:endParaRPr lang="en-US" sz="2000" dirty="0">
              <a:latin typeface="Georgia" panose="02040502050405020303" pitchFamily="18" charset="0"/>
            </a:endParaRPr>
          </a:p>
        </p:txBody>
      </p:sp>
      <p:sp>
        <p:nvSpPr>
          <p:cNvPr id="6" name="Slide Number Placeholder 5"/>
          <p:cNvSpPr>
            <a:spLocks noGrp="1"/>
          </p:cNvSpPr>
          <p:nvPr>
            <p:ph type="sldNum" sz="quarter" idx="12"/>
          </p:nvPr>
        </p:nvSpPr>
        <p:spPr/>
        <p:txBody>
          <a:bodyPr/>
          <a:lstStyle/>
          <a:p>
            <a:fld id="{85E2C4F4-55B9-491C-93AB-55ABAA172179}" type="slidenum">
              <a:rPr lang="en-US" smtClean="0"/>
              <a:t>2</a:t>
            </a:fld>
            <a:endParaRPr lang="en-US"/>
          </a:p>
        </p:txBody>
      </p:sp>
    </p:spTree>
    <p:extLst>
      <p:ext uri="{BB962C8B-B14F-4D97-AF65-F5344CB8AC3E}">
        <p14:creationId xmlns:p14="http://schemas.microsoft.com/office/powerpoint/2010/main" val="1938466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500" dirty="0" smtClean="0">
                <a:latin typeface="Georgia" panose="02040502050405020303" pitchFamily="18" charset="0"/>
              </a:rPr>
              <a:t>Photo by Larry Burdick, 2017</a:t>
            </a:r>
            <a:endParaRPr lang="en-US" sz="2500" dirty="0">
              <a:latin typeface="Georgia" panose="020405020504050203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920" y="1181057"/>
            <a:ext cx="8336240" cy="5535785"/>
          </a:xfrm>
          <a:prstGeom prst="rect">
            <a:avLst/>
          </a:prstGeom>
        </p:spPr>
      </p:pic>
      <p:sp>
        <p:nvSpPr>
          <p:cNvPr id="4" name="TextBox 3"/>
          <p:cNvSpPr txBox="1"/>
          <p:nvPr/>
        </p:nvSpPr>
        <p:spPr>
          <a:xfrm>
            <a:off x="850921" y="338786"/>
            <a:ext cx="8336240" cy="707886"/>
          </a:xfrm>
          <a:prstGeom prst="rect">
            <a:avLst/>
          </a:prstGeom>
          <a:noFill/>
        </p:spPr>
        <p:txBody>
          <a:bodyPr wrap="square" rtlCol="0">
            <a:spAutoFit/>
          </a:bodyPr>
          <a:lstStyle/>
          <a:p>
            <a:pPr algn="ctr"/>
            <a:r>
              <a:rPr lang="en-US" sz="2000" dirty="0" smtClean="0">
                <a:latin typeface="Georgia" panose="02040502050405020303" pitchFamily="18" charset="0"/>
              </a:rPr>
              <a:t>Sara from the Kellogg Bird Sanctuary holds the osprey as</a:t>
            </a:r>
          </a:p>
          <a:p>
            <a:pPr algn="ctr"/>
            <a:r>
              <a:rPr lang="en-US" sz="2000" dirty="0" smtClean="0">
                <a:latin typeface="Georgia" panose="02040502050405020303" pitchFamily="18" charset="0"/>
              </a:rPr>
              <a:t>Dr. Julie from the Michigan DNR gets the materials ready.</a:t>
            </a:r>
            <a:endParaRPr lang="en-US" sz="2000"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85E2C4F4-55B9-491C-93AB-55ABAA172179}" type="slidenum">
              <a:rPr lang="en-US" smtClean="0"/>
              <a:t>3</a:t>
            </a:fld>
            <a:endParaRPr lang="en-US"/>
          </a:p>
        </p:txBody>
      </p:sp>
    </p:spTree>
    <p:extLst>
      <p:ext uri="{BB962C8B-B14F-4D97-AF65-F5344CB8AC3E}">
        <p14:creationId xmlns:p14="http://schemas.microsoft.com/office/powerpoint/2010/main" val="635077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500" dirty="0" smtClean="0">
                <a:latin typeface="Georgia" panose="02040502050405020303" pitchFamily="18" charset="0"/>
              </a:rPr>
              <a:t>Photo by Roy Van Loo, Jr., 2017</a:t>
            </a:r>
            <a:endParaRPr lang="en-US" sz="2500" dirty="0">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40" y="1134607"/>
            <a:ext cx="8229600" cy="5486400"/>
          </a:xfrm>
          <a:prstGeom prst="rect">
            <a:avLst/>
          </a:prstGeom>
        </p:spPr>
      </p:pic>
      <p:sp>
        <p:nvSpPr>
          <p:cNvPr id="4" name="TextBox 3"/>
          <p:cNvSpPr txBox="1"/>
          <p:nvPr/>
        </p:nvSpPr>
        <p:spPr>
          <a:xfrm>
            <a:off x="904240" y="362037"/>
            <a:ext cx="8229600" cy="707886"/>
          </a:xfrm>
          <a:prstGeom prst="rect">
            <a:avLst/>
          </a:prstGeom>
          <a:noFill/>
        </p:spPr>
        <p:txBody>
          <a:bodyPr wrap="square" rtlCol="0">
            <a:spAutoFit/>
          </a:bodyPr>
          <a:lstStyle/>
          <a:p>
            <a:pPr algn="ctr"/>
            <a:r>
              <a:rPr lang="en-US" sz="2000" dirty="0" smtClean="0">
                <a:latin typeface="Georgia" panose="02040502050405020303" pitchFamily="18" charset="0"/>
              </a:rPr>
              <a:t>Sara from the Kellogg Bird Sanctuary instructing the Avian Care Intern, Brenden, on how to properly handle the osprey.</a:t>
            </a:r>
            <a:endParaRPr lang="en-US" sz="2000"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85E2C4F4-55B9-491C-93AB-55ABAA172179}" type="slidenum">
              <a:rPr lang="en-US" smtClean="0"/>
              <a:t>4</a:t>
            </a:fld>
            <a:endParaRPr lang="en-US"/>
          </a:p>
        </p:txBody>
      </p:sp>
    </p:spTree>
    <p:extLst>
      <p:ext uri="{BB962C8B-B14F-4D97-AF65-F5344CB8AC3E}">
        <p14:creationId xmlns:p14="http://schemas.microsoft.com/office/powerpoint/2010/main" val="4166173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500" dirty="0" smtClean="0">
                <a:latin typeface="Georgia" panose="02040502050405020303" pitchFamily="18" charset="0"/>
              </a:rPr>
              <a:t>Photo by Roy Van Loo, Jr., 2017</a:t>
            </a:r>
            <a:endParaRPr lang="en-US" sz="2500" dirty="0">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40" y="1108544"/>
            <a:ext cx="8229600" cy="5486400"/>
          </a:xfrm>
          <a:prstGeom prst="rect">
            <a:avLst/>
          </a:prstGeom>
        </p:spPr>
      </p:pic>
      <p:sp>
        <p:nvSpPr>
          <p:cNvPr id="4" name="TextBox 3"/>
          <p:cNvSpPr txBox="1"/>
          <p:nvPr/>
        </p:nvSpPr>
        <p:spPr>
          <a:xfrm>
            <a:off x="904240" y="380238"/>
            <a:ext cx="8229600" cy="707886"/>
          </a:xfrm>
          <a:prstGeom prst="rect">
            <a:avLst/>
          </a:prstGeom>
          <a:noFill/>
        </p:spPr>
        <p:txBody>
          <a:bodyPr wrap="square" rtlCol="0">
            <a:spAutoFit/>
          </a:bodyPr>
          <a:lstStyle/>
          <a:p>
            <a:pPr algn="ctr"/>
            <a:r>
              <a:rPr lang="en-US" sz="2000" dirty="0" smtClean="0">
                <a:latin typeface="Georgia" panose="02040502050405020303" pitchFamily="18" charset="0"/>
              </a:rPr>
              <a:t>Kellogg Bird Sanctuary Avian Care Intern, Brenden,</a:t>
            </a:r>
          </a:p>
          <a:p>
            <a:pPr algn="ctr"/>
            <a:r>
              <a:rPr lang="en-US" sz="2000" dirty="0" smtClean="0">
                <a:latin typeface="Georgia" panose="02040502050405020303" pitchFamily="18" charset="0"/>
              </a:rPr>
              <a:t>returning the banded osprey juvenile to the nest.</a:t>
            </a:r>
            <a:endParaRPr lang="en-US" sz="2000"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85E2C4F4-55B9-491C-93AB-55ABAA172179}" type="slidenum">
              <a:rPr lang="en-US" smtClean="0"/>
              <a:t>5</a:t>
            </a:fld>
            <a:endParaRPr lang="en-US"/>
          </a:p>
        </p:txBody>
      </p:sp>
    </p:spTree>
    <p:extLst>
      <p:ext uri="{BB962C8B-B14F-4D97-AF65-F5344CB8AC3E}">
        <p14:creationId xmlns:p14="http://schemas.microsoft.com/office/powerpoint/2010/main" val="631367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500" dirty="0" smtClean="0">
                <a:latin typeface="Georgia" panose="02040502050405020303" pitchFamily="18" charset="0"/>
              </a:rPr>
              <a:t>Photo by Sara </a:t>
            </a:r>
            <a:r>
              <a:rPr lang="en-US" sz="2500" dirty="0" err="1" smtClean="0">
                <a:latin typeface="Georgia" panose="02040502050405020303" pitchFamily="18" charset="0"/>
              </a:rPr>
              <a:t>DePew-Bäby</a:t>
            </a:r>
            <a:r>
              <a:rPr lang="en-US" sz="2500" dirty="0" smtClean="0">
                <a:latin typeface="Georgia" panose="02040502050405020303" pitchFamily="18" charset="0"/>
              </a:rPr>
              <a:t>, 2017</a:t>
            </a:r>
            <a:endParaRPr lang="en-US" sz="2500" dirty="0">
              <a:latin typeface="Georgia" panose="02040502050405020303"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38" y="1386595"/>
            <a:ext cx="8102601" cy="5424055"/>
          </a:xfrm>
          <a:prstGeom prst="rect">
            <a:avLst/>
          </a:prstGeom>
        </p:spPr>
      </p:pic>
      <p:sp>
        <p:nvSpPr>
          <p:cNvPr id="4" name="TextBox 3"/>
          <p:cNvSpPr txBox="1"/>
          <p:nvPr/>
        </p:nvSpPr>
        <p:spPr>
          <a:xfrm>
            <a:off x="967738" y="370932"/>
            <a:ext cx="8102601" cy="1015663"/>
          </a:xfrm>
          <a:prstGeom prst="rect">
            <a:avLst/>
          </a:prstGeom>
          <a:noFill/>
        </p:spPr>
        <p:txBody>
          <a:bodyPr wrap="square" rtlCol="0">
            <a:spAutoFit/>
          </a:bodyPr>
          <a:lstStyle/>
          <a:p>
            <a:pPr algn="ctr"/>
            <a:r>
              <a:rPr lang="en-US" sz="2000" dirty="0" smtClean="0">
                <a:latin typeface="Georgia" panose="02040502050405020303" pitchFamily="18" charset="0"/>
              </a:rPr>
              <a:t>Ken from the Michigan DNR climbs the ladder</a:t>
            </a:r>
          </a:p>
          <a:p>
            <a:pPr algn="ctr"/>
            <a:r>
              <a:rPr lang="en-US" sz="2000" dirty="0" smtClean="0">
                <a:latin typeface="Georgia" panose="02040502050405020303" pitchFamily="18" charset="0"/>
              </a:rPr>
              <a:t>two weeks after banding to find the osprey juvenile that</a:t>
            </a:r>
          </a:p>
          <a:p>
            <a:pPr algn="ctr"/>
            <a:r>
              <a:rPr lang="en-US" sz="2000" dirty="0" smtClean="0">
                <a:latin typeface="Georgia" panose="02040502050405020303" pitchFamily="18" charset="0"/>
              </a:rPr>
              <a:t>has been chosen to be fitted with a GPS transmitter.</a:t>
            </a:r>
            <a:endParaRPr lang="en-US" sz="2000"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85E2C4F4-55B9-491C-93AB-55ABAA172179}" type="slidenum">
              <a:rPr lang="en-US" smtClean="0"/>
              <a:t>6</a:t>
            </a:fld>
            <a:endParaRPr lang="en-US"/>
          </a:p>
        </p:txBody>
      </p:sp>
    </p:spTree>
    <p:extLst>
      <p:ext uri="{BB962C8B-B14F-4D97-AF65-F5344CB8AC3E}">
        <p14:creationId xmlns:p14="http://schemas.microsoft.com/office/powerpoint/2010/main" val="1637231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500" dirty="0" smtClean="0">
                <a:latin typeface="Georgia" panose="02040502050405020303" pitchFamily="18" charset="0"/>
              </a:rPr>
              <a:t>Photo by Sara </a:t>
            </a:r>
            <a:r>
              <a:rPr lang="en-US" sz="2500" dirty="0" err="1" smtClean="0">
                <a:latin typeface="Georgia" panose="02040502050405020303" pitchFamily="18" charset="0"/>
              </a:rPr>
              <a:t>DePew-Bäby</a:t>
            </a:r>
            <a:r>
              <a:rPr lang="en-US" sz="2500" dirty="0" smtClean="0">
                <a:latin typeface="Georgia" panose="02040502050405020303" pitchFamily="18" charset="0"/>
              </a:rPr>
              <a:t>, 2017</a:t>
            </a:r>
            <a:endParaRPr lang="en-US" sz="2500" dirty="0">
              <a:latin typeface="Georgia" panose="02040502050405020303"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48" y="960729"/>
            <a:ext cx="8656983" cy="5795170"/>
          </a:xfrm>
          <a:prstGeom prst="rect">
            <a:avLst/>
          </a:prstGeom>
        </p:spPr>
      </p:pic>
      <p:sp>
        <p:nvSpPr>
          <p:cNvPr id="7" name="TextBox 6"/>
          <p:cNvSpPr txBox="1"/>
          <p:nvPr/>
        </p:nvSpPr>
        <p:spPr>
          <a:xfrm>
            <a:off x="690547" y="312900"/>
            <a:ext cx="8656983" cy="400110"/>
          </a:xfrm>
          <a:prstGeom prst="rect">
            <a:avLst/>
          </a:prstGeom>
          <a:noFill/>
        </p:spPr>
        <p:txBody>
          <a:bodyPr wrap="square" rtlCol="0">
            <a:spAutoFit/>
          </a:bodyPr>
          <a:lstStyle/>
          <a:p>
            <a:pPr algn="ctr"/>
            <a:r>
              <a:rPr lang="en-US" sz="2000" dirty="0" smtClean="0">
                <a:latin typeface="Georgia" panose="02040502050405020303" pitchFamily="18" charset="0"/>
              </a:rPr>
              <a:t>A great look at the bands fitted onto the bird just two weeks earlier.</a:t>
            </a:r>
            <a:endParaRPr lang="en-US" sz="2000" dirty="0">
              <a:latin typeface="Georgia" panose="02040502050405020303" pitchFamily="18" charset="0"/>
            </a:endParaRPr>
          </a:p>
        </p:txBody>
      </p:sp>
      <p:sp>
        <p:nvSpPr>
          <p:cNvPr id="8" name="Slide Number Placeholder 7"/>
          <p:cNvSpPr>
            <a:spLocks noGrp="1"/>
          </p:cNvSpPr>
          <p:nvPr>
            <p:ph type="sldNum" sz="quarter" idx="12"/>
          </p:nvPr>
        </p:nvSpPr>
        <p:spPr/>
        <p:txBody>
          <a:bodyPr/>
          <a:lstStyle/>
          <a:p>
            <a:fld id="{85E2C4F4-55B9-491C-93AB-55ABAA172179}" type="slidenum">
              <a:rPr lang="en-US" smtClean="0"/>
              <a:t>7</a:t>
            </a:fld>
            <a:endParaRPr lang="en-US"/>
          </a:p>
        </p:txBody>
      </p:sp>
    </p:spTree>
    <p:extLst>
      <p:ext uri="{BB962C8B-B14F-4D97-AF65-F5344CB8AC3E}">
        <p14:creationId xmlns:p14="http://schemas.microsoft.com/office/powerpoint/2010/main" val="2965173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500" dirty="0" smtClean="0">
                <a:latin typeface="Georgia" panose="02040502050405020303" pitchFamily="18" charset="0"/>
              </a:rPr>
              <a:t>Photo by Sara </a:t>
            </a:r>
            <a:r>
              <a:rPr lang="en-US" sz="2500" dirty="0" err="1" smtClean="0">
                <a:latin typeface="Georgia" panose="02040502050405020303" pitchFamily="18" charset="0"/>
              </a:rPr>
              <a:t>DePew-Bäby</a:t>
            </a:r>
            <a:r>
              <a:rPr lang="en-US" sz="2500" dirty="0" smtClean="0">
                <a:latin typeface="Georgia" panose="02040502050405020303" pitchFamily="18" charset="0"/>
              </a:rPr>
              <a:t>, 2017</a:t>
            </a:r>
            <a:endParaRPr lang="en-US" sz="2500" dirty="0">
              <a:latin typeface="Georgia" panose="020405020504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518" y="984389"/>
            <a:ext cx="8647043" cy="5788516"/>
          </a:xfrm>
          <a:prstGeom prst="rect">
            <a:avLst/>
          </a:prstGeom>
        </p:spPr>
      </p:pic>
      <p:sp>
        <p:nvSpPr>
          <p:cNvPr id="5" name="TextBox 4"/>
          <p:cNvSpPr txBox="1"/>
          <p:nvPr/>
        </p:nvSpPr>
        <p:spPr>
          <a:xfrm>
            <a:off x="695518" y="276503"/>
            <a:ext cx="8647043" cy="707886"/>
          </a:xfrm>
          <a:prstGeom prst="rect">
            <a:avLst/>
          </a:prstGeom>
          <a:noFill/>
        </p:spPr>
        <p:txBody>
          <a:bodyPr wrap="square" rtlCol="0">
            <a:spAutoFit/>
          </a:bodyPr>
          <a:lstStyle/>
          <a:p>
            <a:pPr algn="ctr"/>
            <a:r>
              <a:rPr lang="en-US" sz="2000" dirty="0" smtClean="0">
                <a:latin typeface="Georgia" panose="02040502050405020303" pitchFamily="18" charset="0"/>
              </a:rPr>
              <a:t>The USDA ties the GPS transmitter “backpack” onto the osprey using leather straps. The GPS never weighs more than 3% of a birds’ body weight.</a:t>
            </a:r>
            <a:endParaRPr lang="en-US" sz="2000" dirty="0">
              <a:latin typeface="Georgia" panose="02040502050405020303" pitchFamily="18" charset="0"/>
            </a:endParaRPr>
          </a:p>
        </p:txBody>
      </p:sp>
      <p:sp>
        <p:nvSpPr>
          <p:cNvPr id="6" name="Slide Number Placeholder 5"/>
          <p:cNvSpPr>
            <a:spLocks noGrp="1"/>
          </p:cNvSpPr>
          <p:nvPr>
            <p:ph type="sldNum" sz="quarter" idx="12"/>
          </p:nvPr>
        </p:nvSpPr>
        <p:spPr/>
        <p:txBody>
          <a:bodyPr/>
          <a:lstStyle/>
          <a:p>
            <a:fld id="{85E2C4F4-55B9-491C-93AB-55ABAA172179}" type="slidenum">
              <a:rPr lang="en-US" smtClean="0"/>
              <a:t>8</a:t>
            </a:fld>
            <a:endParaRPr lang="en-US"/>
          </a:p>
        </p:txBody>
      </p:sp>
    </p:spTree>
    <p:extLst>
      <p:ext uri="{BB962C8B-B14F-4D97-AF65-F5344CB8AC3E}">
        <p14:creationId xmlns:p14="http://schemas.microsoft.com/office/powerpoint/2010/main" val="1161367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1227"/>
            <a:ext cx="10038080" cy="575733"/>
          </a:xfrm>
        </p:spPr>
        <p:txBody>
          <a:bodyPr>
            <a:normAutofit/>
          </a:bodyPr>
          <a:lstStyle/>
          <a:p>
            <a:r>
              <a:rPr lang="en-US" sz="2500" dirty="0" smtClean="0">
                <a:latin typeface="Georgia" panose="02040502050405020303" pitchFamily="18" charset="0"/>
              </a:rPr>
              <a:t>Photo by Sara </a:t>
            </a:r>
            <a:r>
              <a:rPr lang="en-US" sz="2500" dirty="0" err="1" smtClean="0">
                <a:latin typeface="Georgia" panose="02040502050405020303" pitchFamily="18" charset="0"/>
              </a:rPr>
              <a:t>DePew-Bäby</a:t>
            </a:r>
            <a:r>
              <a:rPr lang="en-US" sz="2500" dirty="0" smtClean="0">
                <a:latin typeface="Georgia" panose="02040502050405020303" pitchFamily="18" charset="0"/>
              </a:rPr>
              <a:t>, 2017</a:t>
            </a:r>
            <a:endParaRPr lang="en-US" sz="2500" dirty="0">
              <a:latin typeface="Georgia" panose="02040502050405020303"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0" t="14511" r="14283"/>
          <a:stretch/>
        </p:blipFill>
        <p:spPr>
          <a:xfrm>
            <a:off x="918003" y="1172817"/>
            <a:ext cx="8202074" cy="5483689"/>
          </a:xfrm>
          <a:prstGeom prst="rect">
            <a:avLst/>
          </a:prstGeom>
        </p:spPr>
      </p:pic>
      <p:sp>
        <p:nvSpPr>
          <p:cNvPr id="4" name="TextBox 3"/>
          <p:cNvSpPr txBox="1"/>
          <p:nvPr/>
        </p:nvSpPr>
        <p:spPr>
          <a:xfrm>
            <a:off x="918003" y="475292"/>
            <a:ext cx="8202074" cy="400110"/>
          </a:xfrm>
          <a:prstGeom prst="rect">
            <a:avLst/>
          </a:prstGeom>
          <a:noFill/>
        </p:spPr>
        <p:txBody>
          <a:bodyPr wrap="square" rtlCol="0">
            <a:spAutoFit/>
          </a:bodyPr>
          <a:lstStyle/>
          <a:p>
            <a:pPr algn="ctr"/>
            <a:r>
              <a:rPr lang="en-US" sz="2000" dirty="0" smtClean="0">
                <a:latin typeface="Georgia" panose="02040502050405020303" pitchFamily="18" charset="0"/>
              </a:rPr>
              <a:t>A close up view of the backpack once fitted onto the back of the osprey.</a:t>
            </a:r>
            <a:endParaRPr lang="en-US" sz="2000"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85E2C4F4-55B9-491C-93AB-55ABAA172179}" type="slidenum">
              <a:rPr lang="en-US" smtClean="0"/>
              <a:t>9</a:t>
            </a:fld>
            <a:endParaRPr lang="en-US"/>
          </a:p>
        </p:txBody>
      </p:sp>
    </p:spTree>
    <p:extLst>
      <p:ext uri="{BB962C8B-B14F-4D97-AF65-F5344CB8AC3E}">
        <p14:creationId xmlns:p14="http://schemas.microsoft.com/office/powerpoint/2010/main" val="3823983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313</Words>
  <Application>Microsoft Office PowerPoint</Application>
  <PresentationFormat>Custom</PresentationFormat>
  <Paragraphs>39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State University-Kellogg Biological Station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Baby</dc:creator>
  <cp:lastModifiedBy>Kara Haas</cp:lastModifiedBy>
  <cp:revision>6</cp:revision>
  <cp:lastPrinted>2017-08-04T20:48:29Z</cp:lastPrinted>
  <dcterms:created xsi:type="dcterms:W3CDTF">2017-08-04T20:02:45Z</dcterms:created>
  <dcterms:modified xsi:type="dcterms:W3CDTF">2017-08-10T12:40:55Z</dcterms:modified>
</cp:coreProperties>
</file>